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57" r:id="rId3"/>
    <p:sldId id="258" r:id="rId4"/>
    <p:sldId id="259" r:id="rId5"/>
    <p:sldId id="267" r:id="rId6"/>
    <p:sldId id="260" r:id="rId7"/>
    <p:sldId id="269" r:id="rId8"/>
    <p:sldId id="261" r:id="rId9"/>
    <p:sldId id="271" r:id="rId10"/>
    <p:sldId id="262" r:id="rId11"/>
    <p:sldId id="273" r:id="rId12"/>
    <p:sldId id="263" r:id="rId13"/>
    <p:sldId id="268" r:id="rId14"/>
    <p:sldId id="264" r:id="rId15"/>
    <p:sldId id="265" r:id="rId16"/>
    <p:sldId id="266"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6"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64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76AC9-C8A7-41FA-B935-6E8958304EF8}" type="datetimeFigureOut">
              <a:rPr lang="en-US" smtClean="0"/>
              <a:pPr/>
              <a:t>6/20/2019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74A527-1F20-4490-9125-1404B6B44D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74A527-1F20-4490-9125-1404B6B44D90}"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DA6179-8CDC-4DBD-BAB7-841233D0DE3F}" type="datetimeFigureOut">
              <a:rPr lang="en-US" smtClean="0"/>
              <a:pPr/>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E5691-4573-4C30-8551-16D60CEA768B}" type="slidenum">
              <a:rPr lang="en-US" smtClean="0"/>
              <a:pPr/>
              <a:t>‹#›</a:t>
            </a:fld>
            <a:endParaRPr lang="en-US"/>
          </a:p>
        </p:txBody>
      </p:sp>
    </p:spTree>
  </p:cSld>
  <p:clrMapOvr>
    <a:masterClrMapping/>
  </p:clrMapOvr>
  <p:transition spd="slow">
    <p:cover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A6179-8CDC-4DBD-BAB7-841233D0DE3F}" type="datetimeFigureOut">
              <a:rPr lang="en-US" smtClean="0"/>
              <a:pPr/>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E5691-4573-4C30-8551-16D60CEA768B}" type="slidenum">
              <a:rPr lang="en-US" smtClean="0"/>
              <a:pPr/>
              <a:t>‹#›</a:t>
            </a:fld>
            <a:endParaRPr lang="en-US"/>
          </a:p>
        </p:txBody>
      </p:sp>
    </p:spTree>
  </p:cSld>
  <p:clrMapOvr>
    <a:masterClrMapping/>
  </p:clrMapOvr>
  <p:transition spd="slow">
    <p:cover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A6179-8CDC-4DBD-BAB7-841233D0DE3F}" type="datetimeFigureOut">
              <a:rPr lang="en-US" smtClean="0"/>
              <a:pPr/>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E5691-4573-4C30-8551-16D60CEA768B}" type="slidenum">
              <a:rPr lang="en-US" smtClean="0"/>
              <a:pPr/>
              <a:t>‹#›</a:t>
            </a:fld>
            <a:endParaRPr lang="en-US"/>
          </a:p>
        </p:txBody>
      </p:sp>
    </p:spTree>
  </p:cSld>
  <p:clrMapOvr>
    <a:masterClrMapping/>
  </p:clrMapOvr>
  <p:transition spd="slow">
    <p:cover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A6179-8CDC-4DBD-BAB7-841233D0DE3F}" type="datetimeFigureOut">
              <a:rPr lang="en-US" smtClean="0"/>
              <a:pPr/>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E5691-4573-4C30-8551-16D60CEA768B}" type="slidenum">
              <a:rPr lang="en-US" smtClean="0"/>
              <a:pPr/>
              <a:t>‹#›</a:t>
            </a:fld>
            <a:endParaRPr lang="en-US"/>
          </a:p>
        </p:txBody>
      </p:sp>
    </p:spTree>
  </p:cSld>
  <p:clrMapOvr>
    <a:masterClrMapping/>
  </p:clrMapOvr>
  <p:transition spd="slow">
    <p:cover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DA6179-8CDC-4DBD-BAB7-841233D0DE3F}" type="datetimeFigureOut">
              <a:rPr lang="en-US" smtClean="0"/>
              <a:pPr/>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E5691-4573-4C30-8551-16D60CEA768B}" type="slidenum">
              <a:rPr lang="en-US" smtClean="0"/>
              <a:pPr/>
              <a:t>‹#›</a:t>
            </a:fld>
            <a:endParaRPr lang="en-US"/>
          </a:p>
        </p:txBody>
      </p:sp>
    </p:spTree>
  </p:cSld>
  <p:clrMapOvr>
    <a:masterClrMapping/>
  </p:clrMapOvr>
  <p:transition spd="slow">
    <p:cover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DA6179-8CDC-4DBD-BAB7-841233D0DE3F}" type="datetimeFigureOut">
              <a:rPr lang="en-US" smtClean="0"/>
              <a:pPr/>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E5691-4573-4C30-8551-16D60CEA768B}" type="slidenum">
              <a:rPr lang="en-US" smtClean="0"/>
              <a:pPr/>
              <a:t>‹#›</a:t>
            </a:fld>
            <a:endParaRPr lang="en-US"/>
          </a:p>
        </p:txBody>
      </p:sp>
    </p:spTree>
  </p:cSld>
  <p:clrMapOvr>
    <a:masterClrMapping/>
  </p:clrMapOvr>
  <p:transition spd="slow">
    <p:cover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DA6179-8CDC-4DBD-BAB7-841233D0DE3F}" type="datetimeFigureOut">
              <a:rPr lang="en-US" smtClean="0"/>
              <a:pPr/>
              <a:t>6/20/2019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0E5691-4573-4C30-8551-16D60CEA768B}" type="slidenum">
              <a:rPr lang="en-US" smtClean="0"/>
              <a:pPr/>
              <a:t>‹#›</a:t>
            </a:fld>
            <a:endParaRPr lang="en-US"/>
          </a:p>
        </p:txBody>
      </p:sp>
    </p:spTree>
  </p:cSld>
  <p:clrMapOvr>
    <a:masterClrMapping/>
  </p:clrMapOvr>
  <p:transition spd="slow">
    <p:cover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DA6179-8CDC-4DBD-BAB7-841233D0DE3F}" type="datetimeFigureOut">
              <a:rPr lang="en-US" smtClean="0"/>
              <a:pPr/>
              <a:t>6/20/2019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0E5691-4573-4C30-8551-16D60CEA768B}" type="slidenum">
              <a:rPr lang="en-US" smtClean="0"/>
              <a:pPr/>
              <a:t>‹#›</a:t>
            </a:fld>
            <a:endParaRPr lang="en-US"/>
          </a:p>
        </p:txBody>
      </p:sp>
    </p:spTree>
  </p:cSld>
  <p:clrMapOvr>
    <a:masterClrMapping/>
  </p:clrMapOvr>
  <p:transition spd="slow">
    <p:cover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A6179-8CDC-4DBD-BAB7-841233D0DE3F}" type="datetimeFigureOut">
              <a:rPr lang="en-US" smtClean="0"/>
              <a:pPr/>
              <a:t>6/20/2019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E5691-4573-4C30-8551-16D60CEA768B}" type="slidenum">
              <a:rPr lang="en-US" smtClean="0"/>
              <a:pPr/>
              <a:t>‹#›</a:t>
            </a:fld>
            <a:endParaRPr lang="en-US"/>
          </a:p>
        </p:txBody>
      </p:sp>
    </p:spTree>
  </p:cSld>
  <p:clrMapOvr>
    <a:masterClrMapping/>
  </p:clrMapOvr>
  <p:transition spd="slow">
    <p:cover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A6179-8CDC-4DBD-BAB7-841233D0DE3F}" type="datetimeFigureOut">
              <a:rPr lang="en-US" smtClean="0"/>
              <a:pPr/>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E5691-4573-4C30-8551-16D60CEA768B}" type="slidenum">
              <a:rPr lang="en-US" smtClean="0"/>
              <a:pPr/>
              <a:t>‹#›</a:t>
            </a:fld>
            <a:endParaRPr lang="en-US"/>
          </a:p>
        </p:txBody>
      </p:sp>
    </p:spTree>
  </p:cSld>
  <p:clrMapOvr>
    <a:masterClrMapping/>
  </p:clrMapOvr>
  <p:transition spd="slow">
    <p:cover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A6179-8CDC-4DBD-BAB7-841233D0DE3F}" type="datetimeFigureOut">
              <a:rPr lang="en-US" smtClean="0"/>
              <a:pPr/>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E5691-4573-4C30-8551-16D60CEA768B}" type="slidenum">
              <a:rPr lang="en-US" smtClean="0"/>
              <a:pPr/>
              <a:t>‹#›</a:t>
            </a:fld>
            <a:endParaRPr lang="en-US"/>
          </a:p>
        </p:txBody>
      </p:sp>
    </p:spTree>
  </p:cSld>
  <p:clrMapOvr>
    <a:masterClrMapping/>
  </p:clrMapOvr>
  <p:transition spd="slow">
    <p:cover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A6179-8CDC-4DBD-BAB7-841233D0DE3F}" type="datetimeFigureOut">
              <a:rPr lang="en-US" smtClean="0"/>
              <a:pPr/>
              <a:t>6/20/2019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E5691-4573-4C30-8551-16D60CEA76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cover dir="l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Rhetorical_devic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352800"/>
            <a:ext cx="7772400" cy="1470025"/>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a:t>
            </a:r>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igures </a:t>
            </a:r>
            <a:r>
              <a:rPr lang="en-U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a:t>
            </a:r>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 </a:t>
            </a:r>
            <a:r>
              <a:rPr lang="en-US"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a:t>
            </a:r>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peech</a:t>
            </a:r>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Rectangle 3"/>
          <p:cNvSpPr/>
          <p:nvPr/>
        </p:nvSpPr>
        <p:spPr>
          <a:xfrm>
            <a:off x="3048000" y="1143000"/>
            <a:ext cx="2662908"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ENGLISH</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4">
                                            <p:txEl>
                                              <p:pRg st="0" end="0"/>
                                            </p:txEl>
                                          </p:spTgt>
                                        </p:tgtEl>
                                      </p:cBhvr>
                                    </p:animEffect>
                                    <p:set>
                                      <p:cBhvr>
                                        <p:cTn id="7" dur="1" fill="hold">
                                          <p:stCondLst>
                                            <p:cond delay="19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0.40833 0.02686 C 0.48021 0.03195 0.54931 0.03403 0.6224 0.03519 C 0.74861 0.05625 0.89132 0.10486 1.00521 0.02894 C 1.01424 0.01088 1.01424 -0.01342 1.01927 -0.03356 C 1.02743 -0.0662 1.01806 -0.01875 1.02396 -0.05023 C 1.02882 -0.1081 1.02639 -0.16759 1.01927 -0.22523 C 1.01684 -0.24444 1.00972 -0.26134 1.00521 -0.27939 C 1.00122 -0.29514 1.00035 -0.30972 0.99271 -0.32314 C 0.98854 -0.33958 0.98333 -0.33726 0.97083 -0.33981 C 0.96215 -0.34166 0.95486 -0.34467 0.94583 -0.34606 C 0.93698 -0.34398 0.92813 -0.34189 0.91927 -0.33981 C 0.91667 -0.33912 0.91545 -0.33495 0.91302 -0.33356 C 0.91007 -0.33194 0.90677 -0.33217 0.90365 -0.33148 C 0.89531 -0.32407 0.88733 -0.31921 0.87865 -0.31273 C 0.86545 -0.30277 0.85243 -0.29213 0.83802 -0.28564 C 0.82656 -0.27407 0.81319 -0.26504 0.80365 -0.25023 C 0.79462 -0.23634 0.79271 -0.20902 0.79115 -0.19189 C 0.79167 -0.15995 0.78733 -0.12662 0.79427 -0.09606 C 0.80139 -0.06481 0.82813 -0.04305 0.85052 -0.03564 C 0.86198 -0.03634 0.87361 -0.03495 0.8849 -0.03773 C 0.88924 -0.03889 0.89167 -0.04629 0.89583 -0.04814 C 0.90556 -0.06111 0.9099 -0.06944 0.91771 -0.08356 C 0.92153 -0.09884 0.91858 -0.09305 0.92552 -0.10231 C 0.92951 -0.12893 0.92639 -0.14166 0.91771 -0.16481 C 0.91528 -0.17129 0.91545 -0.17916 0.91302 -0.18564 C 0.91181 -0.18865 0.90955 -0.19097 0.90833 -0.19398 C 0.90538 -0.20115 0.90347 -0.20972 0.90052 -0.21689 C 0.8941 -0.2324 0.88524 -0.24676 0.87708 -0.26064 C 0.87222 -0.26898 0.86823 -0.27963 0.86146 -0.28564 C 0.85764 -0.28912 0.85313 -0.2912 0.84896 -0.29398 C 0.84601 -0.29583 0.83958 -0.29814 0.83958 -0.29791 C 0.83229 -0.29745 0.825 -0.29722 0.81771 -0.29606 C 0.80747 -0.29444 0.79618 -0.27824 0.78802 -0.27106 C 0.78299 -0.26111 0.77778 -0.25347 0.7724 -0.24398 C 0.76997 -0.23078 0.76441 -0.21851 0.7599 -0.20648 C 0.75799 -0.18078 0.75104 -0.13125 0.76146 -0.10648 C 0.76858 -0.08935 0.76563 -0.09861 0.77396 -0.08564 C 0.77882 -0.07801 0.78368 -0.07014 0.79115 -0.06689 C 0.81858 -0.06944 0.81111 -0.06597 0.82865 -0.08356 C 0.83212 -0.09768 0.84149 -0.10648 0.8474 -0.11898 C 0.85451 -0.13402 0.84722 -0.12037 0.85208 -0.13564 C 0.85573 -0.14699 0.8566 -0.14652 0.85833 -0.16064 C 0.85642 -0.20787 0.85781 -0.24375 0.8474 -0.28564 C 0.84549 -0.30833 0.84219 -0.33032 0.83802 -0.35231 C 0.83299 -0.37939 0.82708 -0.40092 0.82708 -0.42939 " pathEditMode="relative" rAng="0" ptsTypes="ffffffffffffffffffffffffffffffffffffffffffffA">
                                      <p:cBhvr>
                                        <p:cTn id="11" dur="5000" fill="hold"/>
                                        <p:tgtEl>
                                          <p:spTgt spid="2"/>
                                        </p:tgtEl>
                                        <p:attrNameLst>
                                          <p:attrName>ppt_x</p:attrName>
                                          <p:attrName>ppt_y</p:attrName>
                                        </p:attrNameLst>
                                      </p:cBhvr>
                                      <p:rCtr x="310" y="-1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5400" b="1" dirty="0" smtClean="0">
                <a:ln/>
                <a:solidFill>
                  <a:schemeClr val="accent3"/>
                </a:solidFill>
              </a:rPr>
              <a:t>P</a:t>
            </a:r>
            <a:r>
              <a:rPr lang="en-US" b="1" dirty="0" smtClean="0">
                <a:ln/>
                <a:solidFill>
                  <a:schemeClr val="accent3"/>
                </a:solidFill>
              </a:rPr>
              <a:t>ERSONIFICATION</a:t>
            </a:r>
            <a:endParaRPr lang="en-US" b="1" dirty="0">
              <a:ln/>
              <a:solidFill>
                <a:schemeClr val="accent3"/>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chemeClr val="bg1"/>
                </a:solidFill>
              </a:rPr>
              <a:t>Giving human or characteristics to something nonhuman.</a:t>
            </a:r>
          </a:p>
          <a:p>
            <a:r>
              <a:rPr lang="en-US" dirty="0" smtClean="0">
                <a:solidFill>
                  <a:schemeClr val="bg1"/>
                </a:solidFill>
              </a:rPr>
              <a:t> "the branches DANCED in the wind”</a:t>
            </a:r>
            <a:r>
              <a:rPr lang="en-US" b="1" dirty="0"/>
              <a:t> </a:t>
            </a:r>
            <a:r>
              <a:rPr lang="en-US" b="1" dirty="0">
                <a:solidFill>
                  <a:schemeClr val="bg1"/>
                </a:solidFill>
              </a:rPr>
              <a:t>Personification</a:t>
            </a:r>
            <a:r>
              <a:rPr lang="en-US" dirty="0">
                <a:solidFill>
                  <a:schemeClr val="bg1"/>
                </a:solidFill>
              </a:rPr>
              <a:t> is a figure of speech where human qualities are given to animals, objects or ideas.</a:t>
            </a:r>
          </a:p>
          <a:p>
            <a:r>
              <a:rPr lang="en-US" dirty="0">
                <a:solidFill>
                  <a:schemeClr val="bg1"/>
                </a:solidFill>
              </a:rPr>
              <a:t>In the arts, personification means representing a non-human thing as if it were human. Personification gives human traits and qualities, such as emotions, desires, sensations, gestures and speech, often by way of a metaphor.</a:t>
            </a:r>
          </a:p>
          <a:p>
            <a:endParaRPr lang="en-US" dirty="0" smtClean="0">
              <a:solidFill>
                <a:schemeClr val="bg1"/>
              </a:solidFill>
            </a:endParaRPr>
          </a:p>
          <a:p>
            <a:endParaRPr lang="en-US" dirty="0" smtClean="0">
              <a:solidFill>
                <a:schemeClr val="bg1"/>
              </a:solidFill>
            </a:endParaRPr>
          </a:p>
          <a:p>
            <a:endParaRPr lang="en-US" dirty="0"/>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fontScale="90000"/>
          </a:bodyPr>
          <a:lstStyle/>
          <a:p>
            <a:r>
              <a:rPr lang="en-US" sz="5400" b="1" dirty="0" smtClean="0">
                <a:ln/>
                <a:solidFill>
                  <a:schemeClr val="accent3"/>
                </a:solidFill>
              </a:rPr>
              <a:t>P</a:t>
            </a:r>
            <a:r>
              <a:rPr lang="en-US" b="1" dirty="0" smtClean="0">
                <a:ln/>
                <a:solidFill>
                  <a:schemeClr val="accent3"/>
                </a:solidFill>
              </a:rPr>
              <a:t>ERSONIFICATION IS USED IN</a:t>
            </a:r>
            <a:endParaRPr lang="en-US" dirty="0"/>
          </a:p>
        </p:txBody>
      </p:sp>
      <p:sp>
        <p:nvSpPr>
          <p:cNvPr id="3" name="Content Placeholder 2"/>
          <p:cNvSpPr>
            <a:spLocks noGrp="1"/>
          </p:cNvSpPr>
          <p:nvPr>
            <p:ph idx="1"/>
          </p:nvPr>
        </p:nvSpPr>
        <p:spPr>
          <a:xfrm>
            <a:off x="457200" y="838200"/>
            <a:ext cx="8229600" cy="6019800"/>
          </a:xfrm>
        </p:spPr>
        <p:txBody>
          <a:bodyPr>
            <a:normAutofit fontScale="40000" lnSpcReduction="20000"/>
          </a:bodyPr>
          <a:lstStyle/>
          <a:p>
            <a:pPr>
              <a:buNone/>
            </a:pPr>
            <a:r>
              <a:rPr lang="en-US" sz="4500" dirty="0" smtClean="0"/>
              <a:t>         </a:t>
            </a:r>
            <a:r>
              <a:rPr lang="en-US" sz="4500" dirty="0" smtClean="0">
                <a:solidFill>
                  <a:schemeClr val="bg1"/>
                </a:solidFill>
              </a:rPr>
              <a:t>Personification is much used in visual arts. Examples in writing are "the leaves waved in the wind", "the ocean heaved a sigh" or "the Sun smiled at us". In easy language personification is just giving an example of a living being for a non-living thing. "The wind shouted". Obviously the wind cannot shout, only people can. This is what is called personification.</a:t>
            </a:r>
          </a:p>
          <a:p>
            <a:r>
              <a:rPr lang="en-US" sz="4500" dirty="0" smtClean="0">
                <a:solidFill>
                  <a:schemeClr val="bg1"/>
                </a:solidFill>
              </a:rPr>
              <a:t>A few more examples of personification in sentences:</a:t>
            </a:r>
          </a:p>
          <a:p>
            <a:r>
              <a:rPr lang="en-US" sz="4500" dirty="0" smtClean="0">
                <a:solidFill>
                  <a:schemeClr val="bg1"/>
                </a:solidFill>
              </a:rPr>
              <a:t>The flame of the candle danced in the dark.</a:t>
            </a:r>
          </a:p>
          <a:p>
            <a:r>
              <a:rPr lang="en-US" sz="4500" dirty="0" smtClean="0">
                <a:solidFill>
                  <a:schemeClr val="bg1"/>
                </a:solidFill>
              </a:rPr>
              <a:t>The stars danced playfully in the moonlit sky.</a:t>
            </a:r>
          </a:p>
          <a:p>
            <a:r>
              <a:rPr lang="en-US" sz="4500" dirty="0" smtClean="0">
                <a:solidFill>
                  <a:schemeClr val="bg1"/>
                </a:solidFill>
              </a:rPr>
              <a:t>Opportunity was knocking at her door.</a:t>
            </a:r>
          </a:p>
          <a:p>
            <a:r>
              <a:rPr lang="en-US" sz="4500" dirty="0" smtClean="0">
                <a:solidFill>
                  <a:schemeClr val="bg1"/>
                </a:solidFill>
              </a:rPr>
              <a:t>At precisely 6:30 am my alarm clock sprang in to life.</a:t>
            </a:r>
          </a:p>
          <a:p>
            <a:r>
              <a:rPr lang="en-US" sz="4500" dirty="0" smtClean="0">
                <a:solidFill>
                  <a:schemeClr val="bg1"/>
                </a:solidFill>
              </a:rPr>
              <a:t>The tornado ran through town without a care.</a:t>
            </a:r>
          </a:p>
          <a:p>
            <a:r>
              <a:rPr lang="en-US" sz="4500" dirty="0" smtClean="0">
                <a:solidFill>
                  <a:schemeClr val="bg1"/>
                </a:solidFill>
              </a:rPr>
              <a:t>Time creeps up on you.</a:t>
            </a:r>
          </a:p>
          <a:p>
            <a:r>
              <a:rPr lang="en-US" sz="4500" dirty="0" smtClean="0">
                <a:solidFill>
                  <a:schemeClr val="bg1"/>
                </a:solidFill>
              </a:rPr>
              <a:t>The hare laughed at the tortoise.</a:t>
            </a:r>
          </a:p>
          <a:p>
            <a:r>
              <a:rPr lang="en-US" sz="4500" dirty="0" smtClean="0">
                <a:solidFill>
                  <a:schemeClr val="bg1"/>
                </a:solidFill>
              </a:rPr>
              <a:t>The tsunami raced towards the coastline.</a:t>
            </a:r>
          </a:p>
          <a:p>
            <a:r>
              <a:rPr lang="en-US" sz="4500" dirty="0" smtClean="0">
                <a:solidFill>
                  <a:schemeClr val="bg1"/>
                </a:solidFill>
              </a:rPr>
              <a:t>The sun smiled and chased away the angry clouds.</a:t>
            </a:r>
          </a:p>
          <a:p>
            <a:r>
              <a:rPr lang="en-US" sz="4500" dirty="0" smtClean="0">
                <a:solidFill>
                  <a:schemeClr val="bg1"/>
                </a:solidFill>
              </a:rPr>
              <a:t>The pencil danced across the paper.</a:t>
            </a:r>
          </a:p>
          <a:p>
            <a:r>
              <a:rPr lang="en-US" sz="4500" dirty="0" smtClean="0">
                <a:solidFill>
                  <a:schemeClr val="bg1"/>
                </a:solidFill>
              </a:rPr>
              <a:t>The moon smiled upon the river.</a:t>
            </a:r>
          </a:p>
          <a:p>
            <a:r>
              <a:rPr lang="en-US" sz="4500" dirty="0" smtClean="0">
                <a:solidFill>
                  <a:schemeClr val="bg1"/>
                </a:solidFill>
              </a:rPr>
              <a:t>The words hesitated to escape his mouth.</a:t>
            </a:r>
          </a:p>
          <a:p>
            <a:pPr>
              <a:buNone/>
            </a:pPr>
            <a:r>
              <a:rPr lang="en-US" sz="4500" dirty="0" smtClean="0">
                <a:solidFill>
                  <a:schemeClr val="bg1"/>
                </a:solidFill>
              </a:rPr>
              <a:t>         Another commonly used personification is found in storybooks where animals are commonly attributed names or labels for recognition. This is called anthropomorphism. Organisms may also be used as embodiment or incarnations of a concept, for example Loki</a:t>
            </a:r>
            <a:r>
              <a:rPr lang="en-US" sz="4500" dirty="0">
                <a:solidFill>
                  <a:schemeClr val="bg1"/>
                </a:solidFill>
              </a:rPr>
              <a:t> </a:t>
            </a:r>
            <a:r>
              <a:rPr lang="en-US" sz="4500" dirty="0" smtClean="0">
                <a:solidFill>
                  <a:schemeClr val="bg1"/>
                </a:solidFill>
              </a:rPr>
              <a:t>represents sin in the movie, Thor.</a:t>
            </a:r>
          </a:p>
          <a:p>
            <a:pPr>
              <a:buNone/>
            </a:pPr>
            <a:r>
              <a:rPr lang="en-US" sz="4500" dirty="0" smtClean="0">
                <a:solidFill>
                  <a:schemeClr val="bg1"/>
                </a:solidFill>
              </a:rPr>
              <a:t>          Another word for comparing a person with an object is Objectification.</a:t>
            </a:r>
          </a:p>
          <a:p>
            <a:endParaRPr lang="en-US" dirty="0">
              <a:solidFill>
                <a:schemeClr val="bg1"/>
              </a:solidFill>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5400" b="1" dirty="0" smtClean="0">
                <a:ln/>
                <a:solidFill>
                  <a:schemeClr val="accent3"/>
                </a:solidFill>
              </a:rPr>
              <a:t>A</a:t>
            </a:r>
            <a:r>
              <a:rPr lang="en-US" b="1" dirty="0" smtClean="0">
                <a:ln/>
                <a:solidFill>
                  <a:schemeClr val="accent3"/>
                </a:solidFill>
              </a:rPr>
              <a:t>LLITERATION</a:t>
            </a:r>
            <a:endParaRPr lang="en-US" b="1" dirty="0">
              <a:ln/>
              <a:solidFill>
                <a:schemeClr val="accent3"/>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A series of words with the same </a:t>
            </a:r>
            <a:r>
              <a:rPr lang="en-US" dirty="0" err="1" smtClean="0">
                <a:solidFill>
                  <a:schemeClr val="bg1"/>
                </a:solidFill>
              </a:rPr>
              <a:t>beggining</a:t>
            </a:r>
            <a:r>
              <a:rPr lang="en-US" dirty="0" smtClean="0">
                <a:solidFill>
                  <a:schemeClr val="bg1"/>
                </a:solidFill>
              </a:rPr>
              <a:t> consonant sound.</a:t>
            </a:r>
          </a:p>
          <a:p>
            <a:r>
              <a:rPr lang="en-US" dirty="0" smtClean="0">
                <a:solidFill>
                  <a:schemeClr val="bg1"/>
                </a:solidFill>
              </a:rPr>
              <a:t> "She sells seashells on the sea shore.“</a:t>
            </a:r>
          </a:p>
          <a:p>
            <a:r>
              <a:rPr lang="en-US" dirty="0" smtClean="0">
                <a:solidFill>
                  <a:schemeClr val="bg1"/>
                </a:solidFill>
              </a:rPr>
              <a:t>Alliteration is a figure of speech and a stylistic literary device which is identified by the repeated sound of the first or second letter in a series of words, or the repetition of the same letter sounds in stressed syllables of a phrase.[1] "Alliteration" is from the Latin word </a:t>
            </a:r>
            <a:r>
              <a:rPr lang="en-US" dirty="0" err="1" smtClean="0">
                <a:solidFill>
                  <a:schemeClr val="bg1"/>
                </a:solidFill>
              </a:rPr>
              <a:t>littera</a:t>
            </a:r>
            <a:r>
              <a:rPr lang="en-US" dirty="0" smtClean="0">
                <a:solidFill>
                  <a:schemeClr val="bg1"/>
                </a:solidFill>
              </a:rPr>
              <a:t>, meaning "letter of the alphabet", and the first known use of the word to refer to a literary device occurred around 1624.[2] Alliteration narrowly refers to the repetition of a letter in any syllables that, according to the poem's meter, are stressed, as in James Thomson's verse "Come…dragging the lazy languid Line along". Another example is "Peter Piper picked a peck of pickled peppers".</a:t>
            </a:r>
          </a:p>
          <a:p>
            <a:endParaRPr lang="en-US" dirty="0" smtClean="0"/>
          </a:p>
          <a:p>
            <a:endParaRPr lang="en-US" dirty="0"/>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5400" b="1" dirty="0" smtClean="0">
                <a:ln/>
                <a:solidFill>
                  <a:schemeClr val="accent3"/>
                </a:solidFill>
              </a:rPr>
              <a:t>A</a:t>
            </a:r>
            <a:r>
              <a:rPr lang="en-US" b="1" dirty="0" smtClean="0">
                <a:ln/>
                <a:solidFill>
                  <a:schemeClr val="accent3"/>
                </a:solidFill>
              </a:rPr>
              <a:t>LLITERATION IS USED IN</a:t>
            </a:r>
            <a:endParaRPr lang="en-US" dirty="0"/>
          </a:p>
        </p:txBody>
      </p:sp>
      <p:sp>
        <p:nvSpPr>
          <p:cNvPr id="11" name="Rectangle 10"/>
          <p:cNvSpPr/>
          <p:nvPr/>
        </p:nvSpPr>
        <p:spPr>
          <a:xfrm>
            <a:off x="228600" y="1219200"/>
            <a:ext cx="4572000" cy="990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2" name="TextBox 11"/>
          <p:cNvSpPr txBox="1"/>
          <p:nvPr/>
        </p:nvSpPr>
        <p:spPr>
          <a:xfrm>
            <a:off x="228600" y="1219200"/>
            <a:ext cx="3200400" cy="1323439"/>
          </a:xfrm>
          <a:prstGeom prst="rect">
            <a:avLst/>
          </a:prstGeom>
          <a:noFill/>
        </p:spPr>
        <p:txBody>
          <a:bodyPr wrap="square" rtlCol="0">
            <a:spAutoFit/>
          </a:bodyPr>
          <a:lstStyle/>
          <a:p>
            <a:r>
              <a:rPr lang="en-US" sz="2000" dirty="0" smtClean="0"/>
              <a:t>"Give me the splendid silent sun with all his beams full-dazzling!' Walt Whitman.</a:t>
            </a:r>
          </a:p>
          <a:p>
            <a:endParaRPr lang="en-US" sz="2000" dirty="0"/>
          </a:p>
        </p:txBody>
      </p:sp>
      <p:sp>
        <p:nvSpPr>
          <p:cNvPr id="14" name="Rectangle 13"/>
          <p:cNvSpPr/>
          <p:nvPr/>
        </p:nvSpPr>
        <p:spPr>
          <a:xfrm>
            <a:off x="228600" y="2209800"/>
            <a:ext cx="4572000" cy="441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TextBox 14"/>
          <p:cNvSpPr txBox="1"/>
          <p:nvPr/>
        </p:nvSpPr>
        <p:spPr>
          <a:xfrm>
            <a:off x="228600" y="2179796"/>
            <a:ext cx="4572000" cy="467820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buFont typeface="Arial" pitchFamily="34" charset="0"/>
              <a:buChar char="•"/>
            </a:pPr>
            <a:r>
              <a:rPr lang="en-US" sz="2000" dirty="0" smtClean="0"/>
              <a:t>The tongue-twister rhyme Betty </a:t>
            </a:r>
            <a:r>
              <a:rPr lang="en-US" sz="2000" dirty="0" err="1" smtClean="0"/>
              <a:t>Botter</a:t>
            </a:r>
            <a:r>
              <a:rPr lang="en-US" sz="2000" dirty="0" smtClean="0"/>
              <a:t> by Carolyn Wells is an example of alliterative composition: "Betty </a:t>
            </a:r>
            <a:r>
              <a:rPr lang="en-US" sz="2000" dirty="0" err="1" smtClean="0"/>
              <a:t>Botter</a:t>
            </a:r>
            <a:r>
              <a:rPr lang="en-US" sz="2000" dirty="0" smtClean="0"/>
              <a:t> bought some butter, but she said, this butter's bitter; if I put it in my batter, it will make my batter bitter, but a bit of better butter will make my bitter batter better..."</a:t>
            </a:r>
          </a:p>
          <a:p>
            <a:pPr>
              <a:buFont typeface="Arial" pitchFamily="34" charset="0"/>
              <a:buChar char="•"/>
            </a:pPr>
            <a:r>
              <a:rPr lang="en-US" sz="2000" dirty="0" smtClean="0"/>
              <a:t>Another commonly recited tongue-twister rhyme illustrating alliteration is Peter Piper: "Peter Piper picked a peck of pickled peppers. If Peter Piper picked a peck of pickled peppers, where's the peck of pickled peppers Peter Piper picked?".</a:t>
            </a:r>
          </a:p>
          <a:p>
            <a:endParaRPr lang="en-US" dirty="0"/>
          </a:p>
        </p:txBody>
      </p:sp>
      <p:sp>
        <p:nvSpPr>
          <p:cNvPr id="16" name="Rectangle 15"/>
          <p:cNvSpPr/>
          <p:nvPr/>
        </p:nvSpPr>
        <p:spPr>
          <a:xfrm>
            <a:off x="4800600" y="1219200"/>
            <a:ext cx="4038600" cy="5181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extBox 16"/>
          <p:cNvSpPr txBox="1"/>
          <p:nvPr/>
        </p:nvSpPr>
        <p:spPr>
          <a:xfrm>
            <a:off x="4800600" y="1219200"/>
            <a:ext cx="4038600" cy="313932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buFont typeface="Arial" pitchFamily="34" charset="0"/>
              <a:buChar char="•"/>
            </a:pPr>
            <a:r>
              <a:rPr lang="en-US" sz="2000" dirty="0" smtClean="0"/>
              <a:t>Rhyme[edit]</a:t>
            </a:r>
          </a:p>
          <a:p>
            <a:pPr>
              <a:buNone/>
            </a:pPr>
            <a:r>
              <a:rPr lang="en-US" sz="2000" dirty="0" smtClean="0"/>
              <a:t>In "Thank-You for the Thistle" by      </a:t>
            </a:r>
            <a:r>
              <a:rPr lang="en-US" sz="2000" dirty="0" err="1" smtClean="0"/>
              <a:t>Dorie</a:t>
            </a:r>
            <a:r>
              <a:rPr lang="en-US" sz="2000" dirty="0" smtClean="0"/>
              <a:t> Thurston, poetically written with alliteration in a story form: "Great Aunt Nellie and Brent Bernard who watch with wild wonder at the wide window as the beautiful birds begin to bite into the bountiful birdseed".</a:t>
            </a:r>
          </a:p>
          <a:p>
            <a:endParaRPr lang="en-US" dirty="0"/>
          </a:p>
        </p:txBody>
      </p:sp>
      <p:sp>
        <p:nvSpPr>
          <p:cNvPr id="18" name="TextBox 17"/>
          <p:cNvSpPr txBox="1"/>
          <p:nvPr/>
        </p:nvSpPr>
        <p:spPr>
          <a:xfrm>
            <a:off x="4800600" y="4419600"/>
            <a:ext cx="3962400"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buFont typeface="Arial" pitchFamily="34" charset="0"/>
              <a:buChar char="•"/>
            </a:pPr>
            <a:r>
              <a:rPr lang="en-US" sz="2000" dirty="0" smtClean="0"/>
              <a:t>In the nursery rhyme Three Grey Geese by Mother Goose, alliteration can be found in the following lines: "Three grey geese in a green field grazing. Grey were the geese and green was the grazing."</a:t>
            </a: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5400" b="1" dirty="0" smtClean="0">
                <a:ln/>
                <a:solidFill>
                  <a:schemeClr val="accent3"/>
                </a:solidFill>
              </a:rPr>
              <a:t>S</a:t>
            </a:r>
            <a:r>
              <a:rPr lang="en-US" b="1" dirty="0" smtClean="0">
                <a:ln/>
                <a:solidFill>
                  <a:schemeClr val="accent3"/>
                </a:solidFill>
              </a:rPr>
              <a:t>YNECDOCHE</a:t>
            </a:r>
            <a:endParaRPr lang="en-US" b="1" dirty="0">
              <a:ln/>
              <a:solidFill>
                <a:schemeClr val="accent3"/>
              </a:solidFill>
            </a:endParaRPr>
          </a:p>
        </p:txBody>
      </p:sp>
      <p:sp>
        <p:nvSpPr>
          <p:cNvPr id="3" name="Content Placeholder 2"/>
          <p:cNvSpPr>
            <a:spLocks noGrp="1"/>
          </p:cNvSpPr>
          <p:nvPr>
            <p:ph idx="1"/>
          </p:nvPr>
        </p:nvSpPr>
        <p:spPr/>
        <p:txBody>
          <a:bodyPr>
            <a:normAutofit fontScale="55000" lnSpcReduction="20000"/>
          </a:bodyPr>
          <a:lstStyle/>
          <a:p>
            <a:r>
              <a:rPr lang="en-US" dirty="0" smtClean="0">
                <a:solidFill>
                  <a:schemeClr val="bg1"/>
                </a:solidFill>
              </a:rPr>
              <a:t>Creating an image by using a part to represent a whole.</a:t>
            </a:r>
          </a:p>
          <a:p>
            <a:r>
              <a:rPr lang="en-US" dirty="0" smtClean="0">
                <a:solidFill>
                  <a:schemeClr val="bg1"/>
                </a:solidFill>
              </a:rPr>
              <a:t> "get your nose out of my </a:t>
            </a:r>
            <a:r>
              <a:rPr lang="en-US" dirty="0" err="1" smtClean="0">
                <a:solidFill>
                  <a:schemeClr val="bg1"/>
                </a:solidFill>
              </a:rPr>
              <a:t>buisness</a:t>
            </a:r>
            <a:r>
              <a:rPr lang="en-US" dirty="0" smtClean="0">
                <a:solidFill>
                  <a:schemeClr val="bg1"/>
                </a:solidFill>
              </a:rPr>
              <a:t>!!“</a:t>
            </a:r>
          </a:p>
          <a:p>
            <a:r>
              <a:rPr lang="en-US" dirty="0">
                <a:solidFill>
                  <a:schemeClr val="bg1"/>
                </a:solidFill>
              </a:rPr>
              <a:t>Synecdoche is a rhetorical trope and a type of figurative speech similar to metonymy, a figure of speech in which a term that denotes one thing is used to refer to a related </a:t>
            </a:r>
            <a:r>
              <a:rPr lang="en-US" dirty="0" err="1" smtClean="0">
                <a:solidFill>
                  <a:schemeClr val="bg1"/>
                </a:solidFill>
              </a:rPr>
              <a:t>thing.Indeed</a:t>
            </a:r>
            <a:r>
              <a:rPr lang="en-US" dirty="0">
                <a:solidFill>
                  <a:schemeClr val="bg1"/>
                </a:solidFill>
              </a:rPr>
              <a:t>, synecdoche is sometimes considered a subclass of metonymy. It is more distantly related to other figures of speech, such as </a:t>
            </a:r>
            <a:r>
              <a:rPr lang="en-US" dirty="0" smtClean="0">
                <a:solidFill>
                  <a:schemeClr val="bg1"/>
                </a:solidFill>
              </a:rPr>
              <a:t>metaphor</a:t>
            </a:r>
            <a:r>
              <a:rPr lang="en-US" dirty="0">
                <a:solidFill>
                  <a:schemeClr val="bg1"/>
                </a:solidFill>
              </a:rPr>
              <a:t>.</a:t>
            </a:r>
          </a:p>
          <a:p>
            <a:r>
              <a:rPr lang="en-US" dirty="0">
                <a:solidFill>
                  <a:schemeClr val="bg1"/>
                </a:solidFill>
              </a:rPr>
              <a:t>More rigorously, metonymy and synecdoche can be considered subspecies of metaphor, intending metaphor as a type of </a:t>
            </a:r>
            <a:r>
              <a:rPr lang="en-US">
                <a:solidFill>
                  <a:schemeClr val="bg1"/>
                </a:solidFill>
              </a:rPr>
              <a:t>conceptual </a:t>
            </a:r>
            <a:r>
              <a:rPr lang="en-US" smtClean="0">
                <a:solidFill>
                  <a:schemeClr val="bg1"/>
                </a:solidFill>
              </a:rPr>
              <a:t>substitution. </a:t>
            </a:r>
            <a:r>
              <a:rPr lang="en-US" dirty="0">
                <a:solidFill>
                  <a:schemeClr val="bg1"/>
                </a:solidFill>
              </a:rPr>
              <a:t>In Lanham's </a:t>
            </a:r>
            <a:r>
              <a:rPr lang="en-US" i="1" dirty="0" err="1">
                <a:solidFill>
                  <a:schemeClr val="bg1"/>
                </a:solidFill>
              </a:rPr>
              <a:t>Handlist</a:t>
            </a:r>
            <a:r>
              <a:rPr lang="en-US" i="1" dirty="0">
                <a:solidFill>
                  <a:schemeClr val="bg1"/>
                </a:solidFill>
              </a:rPr>
              <a:t> of Rhetorical </a:t>
            </a:r>
            <a:r>
              <a:rPr lang="en-US" i="1" dirty="0" smtClean="0">
                <a:solidFill>
                  <a:schemeClr val="bg1"/>
                </a:solidFill>
              </a:rPr>
              <a:t>Terms</a:t>
            </a:r>
            <a:r>
              <a:rPr lang="en-US" dirty="0" smtClean="0">
                <a:solidFill>
                  <a:schemeClr val="bg1"/>
                </a:solidFill>
              </a:rPr>
              <a:t>,</a:t>
            </a:r>
            <a:r>
              <a:rPr lang="en-US" dirty="0">
                <a:solidFill>
                  <a:schemeClr val="bg1"/>
                </a:solidFill>
              </a:rPr>
              <a:t> the three terms have somewhat restrictive definitions, arguably in tune with a certain interpretation of their etymologies from Greek:</a:t>
            </a:r>
          </a:p>
          <a:p>
            <a:r>
              <a:rPr lang="en-US" i="1" dirty="0" smtClean="0">
                <a:solidFill>
                  <a:schemeClr val="bg1"/>
                </a:solidFill>
              </a:rPr>
              <a:t>Metaphor:</a:t>
            </a:r>
            <a:r>
              <a:rPr lang="en-US" dirty="0" smtClean="0">
                <a:solidFill>
                  <a:schemeClr val="bg1"/>
                </a:solidFill>
              </a:rPr>
              <a:t> </a:t>
            </a:r>
            <a:r>
              <a:rPr lang="en-US" dirty="0">
                <a:solidFill>
                  <a:schemeClr val="bg1"/>
                </a:solidFill>
              </a:rPr>
              <a:t>changing a word from its literal meaning to one not properly applicable but analogous to it; assertion of identity rather than likeness, as with simile.</a:t>
            </a:r>
          </a:p>
          <a:p>
            <a:r>
              <a:rPr lang="en-US" i="1" dirty="0">
                <a:solidFill>
                  <a:schemeClr val="bg1"/>
                </a:solidFill>
              </a:rPr>
              <a:t>Metonymy</a:t>
            </a:r>
            <a:r>
              <a:rPr lang="en-US" dirty="0">
                <a:solidFill>
                  <a:schemeClr val="bg1"/>
                </a:solidFill>
              </a:rPr>
              <a:t>: substitution of cause for effect, proper name for one of its qualities, etc.</a:t>
            </a:r>
          </a:p>
          <a:p>
            <a:endParaRPr lang="en-US" dirty="0" smtClean="0">
              <a:solidFill>
                <a:schemeClr val="bg1"/>
              </a:solidFill>
            </a:endParaRPr>
          </a:p>
          <a:p>
            <a:endParaRPr lang="en-US" dirty="0" smtClean="0">
              <a:solidFill>
                <a:schemeClr val="bg1"/>
              </a:solidFill>
            </a:endParaRPr>
          </a:p>
          <a:p>
            <a:endParaRPr lang="en-US" dirty="0"/>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5400" b="1" dirty="0" smtClean="0">
                <a:ln/>
                <a:solidFill>
                  <a:schemeClr val="accent3"/>
                </a:solidFill>
              </a:rPr>
              <a:t>S</a:t>
            </a:r>
            <a:r>
              <a:rPr lang="en-US" b="1" dirty="0" smtClean="0">
                <a:ln/>
                <a:solidFill>
                  <a:schemeClr val="accent3"/>
                </a:solidFill>
              </a:rPr>
              <a:t>UBMERGED </a:t>
            </a:r>
            <a:r>
              <a:rPr lang="en-US" sz="5400" b="1" dirty="0" smtClean="0">
                <a:ln/>
                <a:solidFill>
                  <a:schemeClr val="accent3"/>
                </a:solidFill>
              </a:rPr>
              <a:t>M</a:t>
            </a:r>
            <a:r>
              <a:rPr lang="en-US" b="1" dirty="0" smtClean="0">
                <a:ln/>
                <a:solidFill>
                  <a:schemeClr val="accent3"/>
                </a:solidFill>
              </a:rPr>
              <a:t>ETAPHOR</a:t>
            </a:r>
            <a:endParaRPr lang="en-US" b="1" dirty="0">
              <a:ln/>
              <a:solidFill>
                <a:schemeClr val="accent3"/>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bg1"/>
                </a:solidFill>
              </a:rPr>
              <a:t>Indirect or implied comparison between two unlike </a:t>
            </a:r>
            <a:r>
              <a:rPr lang="en-US" dirty="0" err="1" smtClean="0">
                <a:solidFill>
                  <a:schemeClr val="bg1"/>
                </a:solidFill>
              </a:rPr>
              <a:t>things.This</a:t>
            </a:r>
            <a:r>
              <a:rPr lang="en-US" dirty="0" smtClean="0">
                <a:solidFill>
                  <a:schemeClr val="bg1"/>
                </a:solidFill>
              </a:rPr>
              <a:t> figure of speech usually uses a verb to make the implied comparison. </a:t>
            </a:r>
          </a:p>
          <a:p>
            <a:r>
              <a:rPr lang="en-US" dirty="0" smtClean="0">
                <a:solidFill>
                  <a:schemeClr val="bg1"/>
                </a:solidFill>
              </a:rPr>
              <a:t>"our lips zipped together...“</a:t>
            </a:r>
          </a:p>
          <a:p>
            <a:r>
              <a:rPr lang="en-US" dirty="0">
                <a:solidFill>
                  <a:schemeClr val="bg1"/>
                </a:solidFill>
              </a:rPr>
              <a:t>A </a:t>
            </a:r>
            <a:r>
              <a:rPr lang="en-US" i="1" dirty="0">
                <a:solidFill>
                  <a:schemeClr val="bg1"/>
                </a:solidFill>
              </a:rPr>
              <a:t>submerged metaphor</a:t>
            </a:r>
            <a:r>
              <a:rPr lang="en-US" dirty="0">
                <a:solidFill>
                  <a:schemeClr val="bg1"/>
                </a:solidFill>
              </a:rPr>
              <a:t> is a type of </a:t>
            </a:r>
            <a:r>
              <a:rPr lang="en-US" dirty="0" smtClean="0">
                <a:solidFill>
                  <a:schemeClr val="bg1"/>
                </a:solidFill>
              </a:rPr>
              <a:t>metaphor</a:t>
            </a:r>
            <a:r>
              <a:rPr lang="en-US" dirty="0">
                <a:solidFill>
                  <a:schemeClr val="bg1"/>
                </a:solidFill>
              </a:rPr>
              <a:t> (or </a:t>
            </a:r>
            <a:r>
              <a:rPr lang="en-US" dirty="0" smtClean="0">
                <a:solidFill>
                  <a:schemeClr val="bg1"/>
                </a:solidFill>
              </a:rPr>
              <a:t>figurative comparison</a:t>
            </a:r>
            <a:r>
              <a:rPr lang="en-US" dirty="0">
                <a:solidFill>
                  <a:schemeClr val="bg1"/>
                </a:solidFill>
              </a:rPr>
              <a:t>) in which one of the terms (either the vehicle or the tenor) is implied rather than stated explicitly.</a:t>
            </a:r>
          </a:p>
          <a:p>
            <a:r>
              <a:rPr lang="en-US" dirty="0">
                <a:solidFill>
                  <a:schemeClr val="bg1"/>
                </a:solidFill>
              </a:rPr>
              <a:t>In the book </a:t>
            </a:r>
            <a:r>
              <a:rPr lang="en-US" i="1" dirty="0">
                <a:solidFill>
                  <a:schemeClr val="bg1"/>
                </a:solidFill>
              </a:rPr>
              <a:t>Myth and Mind</a:t>
            </a:r>
            <a:r>
              <a:rPr lang="en-US" dirty="0">
                <a:solidFill>
                  <a:schemeClr val="bg1"/>
                </a:solidFill>
              </a:rPr>
              <a:t> (1988), Harvey </a:t>
            </a:r>
            <a:r>
              <a:rPr lang="en-US" dirty="0" err="1">
                <a:solidFill>
                  <a:schemeClr val="bg1"/>
                </a:solidFill>
              </a:rPr>
              <a:t>Birenbaum</a:t>
            </a:r>
            <a:r>
              <a:rPr lang="en-US" dirty="0">
                <a:solidFill>
                  <a:schemeClr val="bg1"/>
                </a:solidFill>
              </a:rPr>
              <a:t> observes that submerged metaphors "lend the force of their associations in a subliminal way but are likely to be disruptive if they are realized too explicitly."</a:t>
            </a:r>
          </a:p>
          <a:p>
            <a:endParaRPr lang="en-US" dirty="0" smtClean="0">
              <a:solidFill>
                <a:schemeClr val="bg1"/>
              </a:solidFill>
            </a:endParaRPr>
          </a:p>
          <a:p>
            <a:endParaRPr lang="en-US" dirty="0" smtClean="0"/>
          </a:p>
          <a:p>
            <a:endParaRPr lang="en-US" dirty="0"/>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5400" b="1" dirty="0" smtClean="0">
                <a:ln/>
                <a:solidFill>
                  <a:schemeClr val="accent3"/>
                </a:solidFill>
              </a:rPr>
              <a:t>H</a:t>
            </a:r>
            <a:r>
              <a:rPr lang="en-US" b="1" dirty="0" smtClean="0">
                <a:ln/>
                <a:solidFill>
                  <a:schemeClr val="accent3"/>
                </a:solidFill>
              </a:rPr>
              <a:t>YPERBOLE</a:t>
            </a:r>
            <a:endParaRPr lang="en-US" b="1" dirty="0">
              <a:ln/>
              <a:solidFill>
                <a:schemeClr val="accent3"/>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Extreme </a:t>
            </a:r>
            <a:r>
              <a:rPr lang="en-US" dirty="0" err="1" smtClean="0">
                <a:solidFill>
                  <a:schemeClr val="bg1"/>
                </a:solidFill>
              </a:rPr>
              <a:t>exageration</a:t>
            </a:r>
            <a:r>
              <a:rPr lang="en-US" dirty="0" smtClean="0">
                <a:solidFill>
                  <a:schemeClr val="bg1"/>
                </a:solidFill>
              </a:rPr>
              <a:t>. </a:t>
            </a:r>
          </a:p>
          <a:p>
            <a:r>
              <a:rPr lang="en-US" dirty="0" smtClean="0">
                <a:solidFill>
                  <a:schemeClr val="bg1"/>
                </a:solidFill>
              </a:rPr>
              <a:t>"I've heard you say that a MILLION times before!"</a:t>
            </a:r>
          </a:p>
          <a:p>
            <a:r>
              <a:rPr lang="en-US" b="1" dirty="0" smtClean="0">
                <a:solidFill>
                  <a:schemeClr val="bg1"/>
                </a:solidFill>
              </a:rPr>
              <a:t>Hyperbole</a:t>
            </a:r>
            <a:r>
              <a:rPr lang="en-US" dirty="0" smtClean="0">
                <a:solidFill>
                  <a:schemeClr val="bg1"/>
                </a:solidFill>
              </a:rPr>
              <a:t> is the use of exaggeration as a rhetorical device</a:t>
            </a:r>
            <a:r>
              <a:rPr lang="en-US" dirty="0" smtClean="0">
                <a:solidFill>
                  <a:schemeClr val="bg1"/>
                </a:solidFill>
                <a:hlinkClick r:id="rId2" tooltip="Rhetorical device"/>
              </a:rPr>
              <a:t> </a:t>
            </a:r>
            <a:r>
              <a:rPr lang="en-US" dirty="0" smtClean="0">
                <a:solidFill>
                  <a:schemeClr val="bg1"/>
                </a:solidFill>
              </a:rPr>
              <a:t> or figure of speech. In rhetoric, it is also sometimes known as </a:t>
            </a:r>
            <a:r>
              <a:rPr lang="en-US" dirty="0" err="1" smtClean="0">
                <a:solidFill>
                  <a:schemeClr val="bg1"/>
                </a:solidFill>
              </a:rPr>
              <a:t>auxesis</a:t>
            </a:r>
            <a:r>
              <a:rPr lang="en-US" dirty="0" smtClean="0">
                <a:solidFill>
                  <a:schemeClr val="bg1"/>
                </a:solidFill>
              </a:rPr>
              <a:t> (lit. "growth"). </a:t>
            </a:r>
            <a:endParaRPr lang="en-US" dirty="0"/>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a:solidFill>
                  <a:schemeClr val="accent3"/>
                </a:solidFill>
              </a:rPr>
              <a:t>H</a:t>
            </a:r>
            <a:r>
              <a:rPr lang="en-US" b="1" dirty="0" smtClean="0">
                <a:ln/>
                <a:solidFill>
                  <a:schemeClr val="accent3"/>
                </a:solidFill>
              </a:rPr>
              <a:t>YPERBOLE IS USED IN</a:t>
            </a:r>
            <a:endParaRPr lang="en-US" dirty="0"/>
          </a:p>
        </p:txBody>
      </p:sp>
      <p:sp>
        <p:nvSpPr>
          <p:cNvPr id="4" name="Content Placeholder 3"/>
          <p:cNvSpPr>
            <a:spLocks noGrp="1"/>
          </p:cNvSpPr>
          <p:nvPr>
            <p:ph sz="half" idx="2"/>
          </p:nvPr>
        </p:nvSpPr>
        <p:spPr>
          <a:xfrm>
            <a:off x="0" y="1600200"/>
            <a:ext cx="8686800" cy="4525963"/>
          </a:xfrm>
        </p:spPr>
        <p:txBody>
          <a:bodyPr>
            <a:normAutofit fontScale="85000" lnSpcReduction="20000"/>
          </a:bodyPr>
          <a:lstStyle/>
          <a:p>
            <a:r>
              <a:rPr lang="en-US" dirty="0">
                <a:solidFill>
                  <a:schemeClr val="bg1"/>
                </a:solidFill>
              </a:rPr>
              <a:t>Hyperbole may also be used for instances of such exaggerations for emphasis or effect</a:t>
            </a:r>
            <a:r>
              <a:rPr lang="en-US" dirty="0" smtClean="0">
                <a:solidFill>
                  <a:schemeClr val="bg1"/>
                </a:solidFill>
              </a:rPr>
              <a:t>.</a:t>
            </a:r>
          </a:p>
          <a:p>
            <a:r>
              <a:rPr lang="en-US" dirty="0" smtClean="0">
                <a:solidFill>
                  <a:schemeClr val="bg1"/>
                </a:solidFill>
              </a:rPr>
              <a:t> </a:t>
            </a:r>
            <a:r>
              <a:rPr lang="en-US" dirty="0">
                <a:solidFill>
                  <a:schemeClr val="bg1"/>
                </a:solidFill>
              </a:rPr>
              <a:t>Hyperboles are often used in casual speech as intensifiers</a:t>
            </a:r>
            <a:r>
              <a:rPr lang="en-US" dirty="0" smtClean="0">
                <a:solidFill>
                  <a:schemeClr val="bg1"/>
                </a:solidFill>
              </a:rPr>
              <a:t>,</a:t>
            </a:r>
            <a:r>
              <a:rPr lang="en-US" baseline="30000" dirty="0" smtClean="0">
                <a:solidFill>
                  <a:schemeClr val="bg1"/>
                </a:solidFill>
              </a:rPr>
              <a:t> </a:t>
            </a:r>
            <a:r>
              <a:rPr lang="en-US" dirty="0">
                <a:solidFill>
                  <a:schemeClr val="bg1"/>
                </a:solidFill>
              </a:rPr>
              <a:t> such as saying "the bag weighed a ton</a:t>
            </a:r>
            <a:r>
              <a:rPr lang="en-US" dirty="0" smtClean="0">
                <a:solidFill>
                  <a:schemeClr val="bg1"/>
                </a:solidFill>
              </a:rPr>
              <a:t>".</a:t>
            </a:r>
            <a:r>
              <a:rPr lang="en-US" baseline="30000" dirty="0" smtClean="0">
                <a:solidFill>
                  <a:schemeClr val="bg1"/>
                </a:solidFill>
              </a:rPr>
              <a:t> </a:t>
            </a:r>
            <a:r>
              <a:rPr lang="en-US" dirty="0">
                <a:solidFill>
                  <a:schemeClr val="bg1"/>
                </a:solidFill>
              </a:rPr>
              <a:t> Hyperbole makes the point that the speaker found the bag to be extremely heavy, although it was nothing like a literal </a:t>
            </a:r>
            <a:r>
              <a:rPr lang="en-US" dirty="0" smtClean="0">
                <a:solidFill>
                  <a:schemeClr val="bg1"/>
                </a:solidFill>
              </a:rPr>
              <a:t>ton . </a:t>
            </a:r>
          </a:p>
          <a:p>
            <a:r>
              <a:rPr lang="en-US" dirty="0" smtClean="0">
                <a:solidFill>
                  <a:schemeClr val="bg1"/>
                </a:solidFill>
              </a:rPr>
              <a:t>The </a:t>
            </a:r>
            <a:r>
              <a:rPr lang="en-US" dirty="0">
                <a:solidFill>
                  <a:schemeClr val="bg1"/>
                </a:solidFill>
              </a:rPr>
              <a:t>use of hyperboles generally relays feelings or emotions from the speaker, or from those who the speaker may talk about. </a:t>
            </a:r>
            <a:endParaRPr lang="en-US" dirty="0" smtClean="0">
              <a:solidFill>
                <a:schemeClr val="bg1"/>
              </a:solidFill>
            </a:endParaRPr>
          </a:p>
          <a:p>
            <a:r>
              <a:rPr lang="en-US" dirty="0" smtClean="0">
                <a:solidFill>
                  <a:schemeClr val="bg1"/>
                </a:solidFill>
              </a:rPr>
              <a:t>Hyperbole </a:t>
            </a:r>
            <a:r>
              <a:rPr lang="en-US" dirty="0">
                <a:solidFill>
                  <a:schemeClr val="bg1"/>
                </a:solidFill>
              </a:rPr>
              <a:t>can be used in a form of </a:t>
            </a:r>
            <a:r>
              <a:rPr lang="en-US" dirty="0" err="1" smtClean="0">
                <a:solidFill>
                  <a:schemeClr val="bg1"/>
                </a:solidFill>
              </a:rPr>
              <a:t>humour</a:t>
            </a:r>
            <a:r>
              <a:rPr lang="en-US" dirty="0" smtClean="0">
                <a:solidFill>
                  <a:schemeClr val="bg1"/>
                </a:solidFill>
              </a:rPr>
              <a:t> , </a:t>
            </a:r>
            <a:r>
              <a:rPr lang="en-US" dirty="0">
                <a:solidFill>
                  <a:schemeClr val="bg1"/>
                </a:solidFill>
              </a:rPr>
              <a:t>excitement, distress, and many other emotions, all depending on the context in which the speaker uses it</a:t>
            </a:r>
            <a:r>
              <a:rPr lang="en-US" dirty="0" smtClean="0">
                <a:solidFill>
                  <a:schemeClr val="bg1"/>
                </a:solidFill>
              </a:rPr>
              <a:t>.</a:t>
            </a:r>
          </a:p>
          <a:p>
            <a:r>
              <a:rPr lang="en-US" baseline="30000" dirty="0" smtClean="0">
                <a:solidFill>
                  <a:schemeClr val="bg1"/>
                </a:solidFill>
              </a:rPr>
              <a:t> </a:t>
            </a:r>
            <a:r>
              <a:rPr lang="en-US" dirty="0" smtClean="0">
                <a:solidFill>
                  <a:schemeClr val="bg1"/>
                </a:solidFill>
              </a:rPr>
              <a:t>In poetry and oratory</a:t>
            </a:r>
            <a:r>
              <a:rPr lang="en-US" dirty="0">
                <a:solidFill>
                  <a:schemeClr val="bg1"/>
                </a:solidFill>
              </a:rPr>
              <a:t>,</a:t>
            </a:r>
            <a:r>
              <a:rPr lang="en-US" dirty="0" smtClean="0">
                <a:solidFill>
                  <a:schemeClr val="bg1"/>
                </a:solidFill>
              </a:rPr>
              <a:t> it emphasizes, evokes strong feelings, and creates strong impressions. As a figure of speech, it is usually not meant to be taken literally.</a:t>
            </a:r>
            <a:endParaRPr lang="en-US" dirty="0">
              <a:solidFill>
                <a:schemeClr val="bg1"/>
              </a:solidFill>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762000"/>
          </a:xfrm>
        </p:spPr>
        <p:txBody>
          <a:bodyPr>
            <a:normAutofit/>
          </a:bodyPr>
          <a:lstStyle/>
          <a:p>
            <a:r>
              <a:rPr lang="en-US" b="1" spc="50" dirty="0" smtClean="0">
                <a:ln w="13500">
                  <a:solidFill>
                    <a:schemeClr val="accent2">
                      <a:lumMod val="60000"/>
                      <a:lumOff val="40000"/>
                      <a:alpha val="6500"/>
                    </a:schemeClr>
                  </a:solidFill>
                  <a:prstDash val="solid"/>
                </a:ln>
                <a:solidFill>
                  <a:schemeClr val="bg1"/>
                </a:solidFill>
                <a:effectLst>
                  <a:glow rad="101600">
                    <a:schemeClr val="accent2">
                      <a:satMod val="175000"/>
                      <a:alpha val="40000"/>
                    </a:schemeClr>
                  </a:glow>
                  <a:innerShdw blurRad="50900" dist="38500" dir="13500000">
                    <a:srgbClr val="000000">
                      <a:alpha val="60000"/>
                    </a:srgbClr>
                  </a:innerShdw>
                </a:effectLst>
              </a:rPr>
              <a:t>Introduction</a:t>
            </a:r>
            <a:endParaRPr lang="en-US" b="1" spc="50" dirty="0">
              <a:ln w="13500">
                <a:solidFill>
                  <a:schemeClr val="accent2">
                    <a:lumMod val="60000"/>
                    <a:lumOff val="40000"/>
                    <a:alpha val="6500"/>
                  </a:schemeClr>
                </a:solidFill>
                <a:prstDash val="solid"/>
              </a:ln>
              <a:solidFill>
                <a:schemeClr val="bg1"/>
              </a:solidFill>
              <a:effectLst>
                <a:glow rad="101600">
                  <a:schemeClr val="accent2">
                    <a:satMod val="175000"/>
                    <a:alpha val="40000"/>
                  </a:schemeClr>
                </a:glow>
                <a:innerShdw blurRad="50900" dist="38500" dir="13500000">
                  <a:srgbClr val="000000">
                    <a:alpha val="60000"/>
                  </a:srgbClr>
                </a:innerShdw>
              </a:effectLst>
            </a:endParaRPr>
          </a:p>
        </p:txBody>
      </p:sp>
      <p:sp>
        <p:nvSpPr>
          <p:cNvPr id="3" name="Content Placeholder 2"/>
          <p:cNvSpPr>
            <a:spLocks noGrp="1"/>
          </p:cNvSpPr>
          <p:nvPr>
            <p:ph idx="1"/>
          </p:nvPr>
        </p:nvSpPr>
        <p:spPr>
          <a:xfrm>
            <a:off x="457200" y="990600"/>
            <a:ext cx="8229600" cy="5410200"/>
          </a:xfrm>
        </p:spPr>
        <p:txBody>
          <a:bodyPr>
            <a:normAutofit fontScale="92500" lnSpcReduction="1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 figure of speech or rhetorical figure is figurative language in the form of a single word or phrase.</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It can be a special repetition, arrangement or omission of words with literal meaning, or a phrase with a specialized meaning not based on the literal meaning of the words.[dubious – discuss]</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Figures of speech often provide emphasis, freshness of expression, or clarity. However, clarity may also suffer from their use, as any figure of speech introduces an ambiguity between literal and figurative interpretation.</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iterate type="lt">
                                    <p:tmPct val="10000"/>
                                  </p:iterate>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
                                        <p:tgtEl>
                                          <p:spTgt spid="3">
                                            <p:txEl>
                                              <p:pRg st="0" end="0"/>
                                            </p:txEl>
                                          </p:spTgt>
                                        </p:tgtEl>
                                      </p:cBhvr>
                                    </p:animEffect>
                                    <p:anim calcmode="lin" valueType="num">
                                      <p:cBhvr>
                                        <p:cTn id="15"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
                                        <p:tgtEl>
                                          <p:spTgt spid="3">
                                            <p:txEl>
                                              <p:pRg st="1" end="1"/>
                                            </p:txEl>
                                          </p:spTgt>
                                        </p:tgtEl>
                                      </p:cBhvr>
                                    </p:animEffect>
                                    <p:anim calcmode="lin" valueType="num">
                                      <p:cBhvr>
                                        <p:cTn id="24"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
                                        <p:tgtEl>
                                          <p:spTgt spid="3">
                                            <p:txEl>
                                              <p:pRg st="2" end="2"/>
                                            </p:txEl>
                                          </p:spTgt>
                                        </p:tgtEl>
                                      </p:cBhvr>
                                    </p:animEffect>
                                    <p:anim calcmode="lin" valueType="num">
                                      <p:cBhvr>
                                        <p:cTn id="33"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514350" indent="-51435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Simile </a:t>
            </a:r>
          </a:p>
          <a:p>
            <a:pPr marL="514350" indent="-51435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Metaphor</a:t>
            </a:r>
          </a:p>
          <a:p>
            <a:pPr marL="514350" indent="-51435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Onomatopoeia</a:t>
            </a:r>
          </a:p>
          <a:p>
            <a:pPr marL="514350" indent="-51435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Personification</a:t>
            </a:r>
          </a:p>
          <a:p>
            <a:pPr marL="514350" indent="-51435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Alliteration</a:t>
            </a:r>
          </a:p>
          <a:p>
            <a:pPr marL="514350" indent="-51435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Synecdoche</a:t>
            </a:r>
          </a:p>
          <a:p>
            <a:pPr marL="514350" indent="-51435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Submerged metaphor</a:t>
            </a:r>
          </a:p>
          <a:p>
            <a:pPr marL="514350" indent="-51435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Hyperbole</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Rectangle 3"/>
          <p:cNvSpPr/>
          <p:nvPr/>
        </p:nvSpPr>
        <p:spPr>
          <a:xfrm>
            <a:off x="1676400" y="381000"/>
            <a:ext cx="6218625" cy="1323439"/>
          </a:xfrm>
          <a:prstGeom prst="rect">
            <a:avLst/>
          </a:prstGeom>
          <a:noFill/>
        </p:spPr>
        <p:txBody>
          <a:bodyPr wrap="none" lIns="91440" tIns="45720" rIns="91440" bIns="45720">
            <a:spAutoFit/>
          </a:bodyPr>
          <a:lstStyle/>
          <a:p>
            <a:pPr algn="ct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8</a:t>
            </a: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t>
            </a: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igures </a:t>
            </a: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a:t>
            </a: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 </a:t>
            </a: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a:t>
            </a: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peech</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3"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3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1" fill="hold">
                      <p:stCondLst>
                        <p:cond delay="indefinite"/>
                      </p:stCondLst>
                      <p:childTnLst>
                        <p:par>
                          <p:cTn id="32" fill="hold">
                            <p:stCondLst>
                              <p:cond delay="0"/>
                            </p:stCondLst>
                            <p:childTnLst>
                              <p:par>
                                <p:cTn id="33" presetID="3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7"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9" fill="hold">
                      <p:stCondLst>
                        <p:cond delay="indefinite"/>
                      </p:stCondLst>
                      <p:childTnLst>
                        <p:par>
                          <p:cTn id="40" fill="hold">
                            <p:stCondLst>
                              <p:cond delay="0"/>
                            </p:stCondLst>
                            <p:childTnLst>
                              <p:par>
                                <p:cTn id="41" presetID="35"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2000"/>
                                        <p:tgtEl>
                                          <p:spTgt spid="3">
                                            <p:txEl>
                                              <p:pRg st="4" end="4"/>
                                            </p:txEl>
                                          </p:spTgt>
                                        </p:tgtEl>
                                      </p:cBhvr>
                                    </p:animEffect>
                                    <p:anim calcmode="lin" valueType="num">
                                      <p:cBhvr>
                                        <p:cTn id="44"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5"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7" fill="hold">
                      <p:stCondLst>
                        <p:cond delay="indefinite"/>
                      </p:stCondLst>
                      <p:childTnLst>
                        <p:par>
                          <p:cTn id="48" fill="hold">
                            <p:stCondLst>
                              <p:cond delay="0"/>
                            </p:stCondLst>
                            <p:childTnLst>
                              <p:par>
                                <p:cTn id="49" presetID="35" presetClass="entr" presetSubtype="0"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2000"/>
                                        <p:tgtEl>
                                          <p:spTgt spid="3">
                                            <p:txEl>
                                              <p:pRg st="5" end="5"/>
                                            </p:txEl>
                                          </p:spTgt>
                                        </p:tgtEl>
                                      </p:cBhvr>
                                    </p:animEffect>
                                    <p:anim calcmode="lin" valueType="num">
                                      <p:cBhvr>
                                        <p:cTn id="52"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53"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5" fill="hold">
                      <p:stCondLst>
                        <p:cond delay="indefinite"/>
                      </p:stCondLst>
                      <p:childTnLst>
                        <p:par>
                          <p:cTn id="56" fill="hold">
                            <p:stCondLst>
                              <p:cond delay="0"/>
                            </p:stCondLst>
                            <p:childTnLst>
                              <p:par>
                                <p:cTn id="57" presetID="35" presetClass="entr" presetSubtype="0" fill="hold" grpId="0"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fade">
                                      <p:cBhvr>
                                        <p:cTn id="59" dur="2000"/>
                                        <p:tgtEl>
                                          <p:spTgt spid="3">
                                            <p:txEl>
                                              <p:pRg st="6" end="6"/>
                                            </p:txEl>
                                          </p:spTgt>
                                        </p:tgtEl>
                                      </p:cBhvr>
                                    </p:animEffect>
                                    <p:anim calcmode="lin" valueType="num">
                                      <p:cBhvr>
                                        <p:cTn id="60"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61"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2"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63" fill="hold">
                      <p:stCondLst>
                        <p:cond delay="indefinite"/>
                      </p:stCondLst>
                      <p:childTnLst>
                        <p:par>
                          <p:cTn id="64" fill="hold">
                            <p:stCondLst>
                              <p:cond delay="0"/>
                            </p:stCondLst>
                            <p:childTnLst>
                              <p:par>
                                <p:cTn id="65" presetID="35" presetClass="entr" presetSubtype="0" fill="hold" grpId="0"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2000"/>
                                        <p:tgtEl>
                                          <p:spTgt spid="3">
                                            <p:txEl>
                                              <p:pRg st="7" end="7"/>
                                            </p:txEl>
                                          </p:spTgt>
                                        </p:tgtEl>
                                      </p:cBhvr>
                                    </p:animEffect>
                                    <p:anim calcmode="lin" valueType="num">
                                      <p:cBhvr>
                                        <p:cTn id="68" dur="2000" fill="hold"/>
                                        <p:tgtEl>
                                          <p:spTgt spid="3">
                                            <p:txEl>
                                              <p:pRg st="7" end="7"/>
                                            </p:txEl>
                                          </p:spTgt>
                                        </p:tgtEl>
                                        <p:attrNameLst>
                                          <p:attrName>style.rotation</p:attrName>
                                        </p:attrNameLst>
                                      </p:cBhvr>
                                      <p:tavLst>
                                        <p:tav tm="0">
                                          <p:val>
                                            <p:fltVal val="720"/>
                                          </p:val>
                                        </p:tav>
                                        <p:tav tm="100000">
                                          <p:val>
                                            <p:fltVal val="0"/>
                                          </p:val>
                                        </p:tav>
                                      </p:tavLst>
                                    </p:anim>
                                    <p:anim calcmode="lin" valueType="num">
                                      <p:cBhvr>
                                        <p:cTn id="69"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0" dur="2000" fill="hold"/>
                                        <p:tgtEl>
                                          <p:spTgt spid="3">
                                            <p:txEl>
                                              <p:pRg st="7" end="7"/>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5400" b="1" dirty="0" smtClean="0">
                <a:ln/>
                <a:solidFill>
                  <a:schemeClr val="accent3"/>
                </a:solidFill>
              </a:rPr>
              <a:t>S</a:t>
            </a:r>
            <a:r>
              <a:rPr lang="en-US" b="1" dirty="0" smtClean="0">
                <a:ln/>
                <a:solidFill>
                  <a:schemeClr val="accent3"/>
                </a:solidFill>
              </a:rPr>
              <a:t>IMILE</a:t>
            </a:r>
            <a:endParaRPr lang="en-US" b="1" dirty="0">
              <a:ln/>
              <a:solidFill>
                <a:schemeClr val="accent3"/>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bg1"/>
                </a:solidFill>
              </a:rPr>
              <a:t> Comparison between 2 unlike things using "like" or "as“.</a:t>
            </a:r>
          </a:p>
          <a:p>
            <a:r>
              <a:rPr lang="en-US" dirty="0" smtClean="0">
                <a:solidFill>
                  <a:schemeClr val="bg1"/>
                </a:solidFill>
              </a:rPr>
              <a:t> "She was acting LIKE a pig.“</a:t>
            </a:r>
          </a:p>
          <a:p>
            <a:r>
              <a:rPr lang="en-US" dirty="0" smtClean="0">
                <a:solidFill>
                  <a:schemeClr val="bg1"/>
                </a:solidFill>
              </a:rPr>
              <a:t>A simile is a figure of speech that directly compares two things. Although similes and metaphors are similar, similes explicitly use connecting words (such as like, as, so, than, or various verbs such as resemble), though these specific words are not always necessary.[3] While similes are mainly used in forms of poetry that compare the inanimate and the living, there are also terms in which similes and personifications are used for humorous purposes and comparison.</a:t>
            </a: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152400"/>
            <a:ext cx="8153400" cy="830997"/>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800" b="1" dirty="0" smtClean="0">
                <a:ln/>
                <a:solidFill>
                  <a:schemeClr val="accent3"/>
                </a:solidFill>
              </a:rPr>
              <a:t>SIMILE IS USED IN</a:t>
            </a:r>
            <a:endParaRPr lang="en-US" sz="4800" b="1" dirty="0">
              <a:ln/>
              <a:solidFill>
                <a:schemeClr val="accent3"/>
              </a:solidFill>
            </a:endParaRPr>
          </a:p>
        </p:txBody>
      </p:sp>
      <p:sp>
        <p:nvSpPr>
          <p:cNvPr id="10" name="Rectangle 9"/>
          <p:cNvSpPr/>
          <p:nvPr/>
        </p:nvSpPr>
        <p:spPr>
          <a:xfrm>
            <a:off x="0" y="1295400"/>
            <a:ext cx="6096000" cy="2590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2" name="Content Placeholder 2"/>
          <p:cNvSpPr txBox="1">
            <a:spLocks/>
          </p:cNvSpPr>
          <p:nvPr/>
        </p:nvSpPr>
        <p:spPr>
          <a:xfrm>
            <a:off x="0" y="1905000"/>
            <a:ext cx="7620000" cy="28955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As when a prowling Wolf,</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Whom hunger drives to seek new haunt for prey,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Watching where Shepherds pen </a:t>
            </a:r>
            <a:r>
              <a:rPr kumimoji="0" lang="en-US" sz="2200" b="0" i="0" u="none" strike="noStrike" kern="1200" cap="none" spc="0" normalizeH="0" baseline="0" noProof="0" dirty="0" err="1" smtClean="0">
                <a:ln>
                  <a:noFill/>
                </a:ln>
                <a:solidFill>
                  <a:schemeClr val="tx1"/>
                </a:solidFill>
                <a:effectLst/>
                <a:uLnTx/>
                <a:uFillTx/>
                <a:latin typeface="+mn-lt"/>
                <a:ea typeface="+mn-ea"/>
                <a:cs typeface="+mn-cs"/>
              </a:rPr>
              <a:t>thir</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Flocks at eve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In </a:t>
            </a:r>
            <a:r>
              <a:rPr kumimoji="0" lang="en-US" sz="2200" b="0" i="0" u="none" strike="noStrike" kern="1200" cap="none" spc="0" normalizeH="0" baseline="0" noProof="0" dirty="0" err="1" smtClean="0">
                <a:ln>
                  <a:noFill/>
                </a:ln>
                <a:solidFill>
                  <a:schemeClr val="tx1"/>
                </a:solidFill>
                <a:effectLst/>
                <a:uLnTx/>
                <a:uFillTx/>
                <a:latin typeface="+mn-lt"/>
                <a:ea typeface="+mn-ea"/>
                <a:cs typeface="+mn-cs"/>
              </a:rPr>
              <a:t>hurdl'd</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Cotes amid the field secure,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Leaps o'er the fence with ease into the Fold: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TextBox 12"/>
          <p:cNvSpPr txBox="1"/>
          <p:nvPr/>
        </p:nvSpPr>
        <p:spPr>
          <a:xfrm>
            <a:off x="0" y="1371600"/>
            <a:ext cx="4038600" cy="707886"/>
          </a:xfrm>
          <a:prstGeom prst="rect">
            <a:avLst/>
          </a:prstGeom>
          <a:noFill/>
        </p:spPr>
        <p:txBody>
          <a:bodyPr wrap="square" rtlCol="0">
            <a:spAutoFit/>
          </a:bodyPr>
          <a:lstStyle/>
          <a:p>
            <a:pPr algn="ctr"/>
            <a:r>
              <a:rPr lang="en-US" sz="4000" dirty="0" smtClean="0"/>
              <a:t>POEM</a:t>
            </a:r>
            <a:endParaRPr lang="en-US" sz="4000" dirty="0"/>
          </a:p>
        </p:txBody>
      </p:sp>
      <p:sp>
        <p:nvSpPr>
          <p:cNvPr id="17" name="Rectangle 16"/>
          <p:cNvSpPr/>
          <p:nvPr/>
        </p:nvSpPr>
        <p:spPr>
          <a:xfrm>
            <a:off x="0" y="3886200"/>
            <a:ext cx="8001000" cy="2971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9" name="Content Placeholder 3"/>
          <p:cNvSpPr>
            <a:spLocks noGrp="1"/>
          </p:cNvSpPr>
          <p:nvPr>
            <p:ph sz="half" idx="1"/>
          </p:nvPr>
        </p:nvSpPr>
        <p:spPr>
          <a:xfrm>
            <a:off x="-228600" y="4419600"/>
            <a:ext cx="8229600" cy="2438400"/>
          </a:xfrm>
        </p:spPr>
        <p:txBody>
          <a:bodyPr>
            <a:normAutofit fontScale="92500" lnSpcReduction="20000"/>
          </a:bodyPr>
          <a:lstStyle/>
          <a:p>
            <a:pPr>
              <a:buNone/>
            </a:pPr>
            <a:r>
              <a:rPr lang="en-US" dirty="0" smtClean="0"/>
              <a:t>     </a:t>
            </a:r>
            <a:r>
              <a:rPr lang="en-US" sz="2400" dirty="0" smtClean="0"/>
              <a:t>Similes are used extensively in British comedy, notably in the slapstick era of the 1960s and 1970s. In comedy, the simile is often used in negative style: "he was as daft as a brush." They are also used in comedic context where a sensitive subject is broached, and the comedian will test the audience with response to a subtle implicit simile before going deeper.[7] The sitcom </a:t>
            </a:r>
            <a:r>
              <a:rPr lang="en-US" sz="2400" dirty="0" err="1" smtClean="0"/>
              <a:t>Blackadder</a:t>
            </a:r>
            <a:r>
              <a:rPr lang="en-US" sz="2400" dirty="0" smtClean="0"/>
              <a:t> featured the use of extended similes, normally said by the title character</a:t>
            </a:r>
            <a:endParaRPr lang="en-US" sz="2400" dirty="0"/>
          </a:p>
        </p:txBody>
      </p:sp>
      <p:sp>
        <p:nvSpPr>
          <p:cNvPr id="21" name="Title 1"/>
          <p:cNvSpPr txBox="1">
            <a:spLocks/>
          </p:cNvSpPr>
          <p:nvPr/>
        </p:nvSpPr>
        <p:spPr>
          <a:xfrm>
            <a:off x="0" y="3810000"/>
            <a:ext cx="39624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COMEDY</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5400" b="1" dirty="0" smtClean="0">
                <a:ln/>
                <a:solidFill>
                  <a:schemeClr val="accent3"/>
                </a:solidFill>
              </a:rPr>
              <a:t>M</a:t>
            </a:r>
            <a:r>
              <a:rPr lang="en-US" b="1" dirty="0" smtClean="0">
                <a:ln/>
                <a:solidFill>
                  <a:schemeClr val="accent3"/>
                </a:solidFill>
              </a:rPr>
              <a:t>ETAPHOR</a:t>
            </a:r>
            <a:endParaRPr lang="en-US" b="1" dirty="0">
              <a:ln/>
              <a:solidFill>
                <a:schemeClr val="accent3"/>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rPr>
              <a:t> Direct </a:t>
            </a:r>
            <a:r>
              <a:rPr lang="en-US" dirty="0" err="1" smtClean="0">
                <a:solidFill>
                  <a:schemeClr val="bg1"/>
                </a:solidFill>
              </a:rPr>
              <a:t>Comparrison</a:t>
            </a:r>
            <a:r>
              <a:rPr lang="en-US" dirty="0" smtClean="0">
                <a:solidFill>
                  <a:schemeClr val="bg1"/>
                </a:solidFill>
              </a:rPr>
              <a:t> between 2 unlike things. </a:t>
            </a:r>
          </a:p>
          <a:p>
            <a:r>
              <a:rPr lang="en-US" dirty="0" smtClean="0">
                <a:solidFill>
                  <a:schemeClr val="bg1"/>
                </a:solidFill>
              </a:rPr>
              <a:t>"She was a pig.</a:t>
            </a:r>
          </a:p>
          <a:p>
            <a:r>
              <a:rPr lang="en-US" dirty="0" smtClean="0">
                <a:solidFill>
                  <a:schemeClr val="bg1"/>
                </a:solidFill>
              </a:rPr>
              <a:t>“A metaphor is a figure of speech that refers, for rhetorical effect, to one thing by mentioning another thing.[1] It may provide clarity or identify hidden similarities between two ideas. Antithesis, hyperbole, metonymy and simile are all types of metaphor.[2] One of the most commonly cited examples of a metaphor in English literature is the "All the world's a stage" monologue from As You Like It:</a:t>
            </a:r>
          </a:p>
          <a:p>
            <a:endParaRPr lang="en-US" dirty="0" smtClean="0">
              <a:solidFill>
                <a:schemeClr val="bg1"/>
              </a:solidFill>
            </a:endParaRPr>
          </a:p>
          <a:p>
            <a:r>
              <a:rPr lang="en-US" dirty="0" smtClean="0">
                <a:solidFill>
                  <a:schemeClr val="bg1"/>
                </a:solidFill>
              </a:rPr>
              <a:t>Unlike a simile, a metaphor compares two things that are very different.</a:t>
            </a:r>
          </a:p>
          <a:p>
            <a:endParaRPr lang="en-US" dirty="0" smtClean="0">
              <a:solidFill>
                <a:schemeClr val="bg1"/>
              </a:solidFill>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9216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scene3d>
              <a:camera prst="orthographicFront"/>
              <a:lightRig rig="threePt" dir="t"/>
            </a:scene3d>
            <a:sp3d extrusionH="57150">
              <a:bevelT w="38100" h="38100"/>
            </a:sp3d>
          </a:bodyPr>
          <a:lstStyle/>
          <a:p>
            <a:r>
              <a:rPr lang="en-US" b="1" dirty="0" smtClean="0">
                <a:ln/>
                <a:solidFill>
                  <a:schemeClr val="accent3"/>
                </a:solidFill>
              </a:rPr>
              <a:t>METAPHOR IN USED IN</a:t>
            </a:r>
            <a:endParaRPr lang="en-US" dirty="0"/>
          </a:p>
        </p:txBody>
      </p:sp>
      <p:sp>
        <p:nvSpPr>
          <p:cNvPr id="5" name="Rectangle 4"/>
          <p:cNvSpPr/>
          <p:nvPr/>
        </p:nvSpPr>
        <p:spPr>
          <a:xfrm>
            <a:off x="152400" y="762000"/>
            <a:ext cx="5257800" cy="1600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 name="Rectangle 5"/>
          <p:cNvSpPr/>
          <p:nvPr/>
        </p:nvSpPr>
        <p:spPr>
          <a:xfrm>
            <a:off x="152400" y="2362200"/>
            <a:ext cx="8991600" cy="4495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t>style in speech and writing</a:t>
            </a:r>
          </a:p>
          <a:p>
            <a:r>
              <a:rPr lang="en-US" sz="2000" dirty="0" smtClean="0"/>
              <a:t>Tombstone of a Jewish woman depicting broken candles, a visual metaphor of the end of life.</a:t>
            </a:r>
          </a:p>
          <a:p>
            <a:r>
              <a:rPr lang="en-US" sz="2000" dirty="0" smtClean="0"/>
              <a:t>Viewed as an aspect of speech and writing, metaphor qualifies as style, in particular, style characterized by a </a:t>
            </a:r>
            <a:r>
              <a:rPr lang="en-US" sz="2000" dirty="0" err="1" smtClean="0"/>
              <a:t>aragraph</a:t>
            </a:r>
            <a:r>
              <a:rPr lang="en-US" sz="2000" dirty="0" smtClean="0"/>
              <a:t>, the word "viewed" serves as a metaphor for "thought of", implying </a:t>
            </a:r>
            <a:r>
              <a:rPr lang="en-US" sz="2000" dirty="0" err="1" smtClean="0"/>
              <a:t>antype</a:t>
            </a:r>
            <a:r>
              <a:rPr lang="en-US" sz="2000" dirty="0" smtClean="0"/>
              <a:t> of analogy. An expression (word, phrase) that by implication suggests the likeness of one entity to another entity gives style to an item of speech or writing, whether the entities consist of objects, events, ideas, activities, attributes, or almost anything expressible in language. For example, in the first sentence of this </a:t>
            </a:r>
            <a:r>
              <a:rPr lang="en-US" sz="2000" dirty="0" err="1" smtClean="0"/>
              <a:t>palogy</a:t>
            </a:r>
            <a:r>
              <a:rPr lang="en-US" sz="2000" dirty="0" smtClean="0"/>
              <a:t> of the process of seeing and the thought process. The phrase, "viewed as an aspect of", projects the properties of seeing (vision) something from a particular perspective onto thinking about something from a particular perspective, that "something" in this case referring to "metaphor" and that "perspective" in this case referring to the characteristics of speech and writing</a:t>
            </a:r>
            <a:endParaRPr lang="en-US" sz="2000" dirty="0"/>
          </a:p>
        </p:txBody>
      </p:sp>
      <p:sp>
        <p:nvSpPr>
          <p:cNvPr id="8" name="Content Placeholder 2"/>
          <p:cNvSpPr txBox="1">
            <a:spLocks/>
          </p:cNvSpPr>
          <p:nvPr/>
        </p:nvSpPr>
        <p:spPr>
          <a:xfrm>
            <a:off x="152400" y="762000"/>
            <a:ext cx="8382000" cy="1447800"/>
          </a:xfrm>
          <a:prstGeom prst="rect">
            <a:avLst/>
          </a:prstGeom>
        </p:spPr>
        <p:txBody>
          <a:bodyPr vert="horz" lIns="91440" tIns="45720" rIns="91440" bIns="45720" rtlCol="0">
            <a:normAutofit fontScale="2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0" i="0" u="none" strike="noStrike" kern="1200" cap="none" spc="0" normalizeH="0" baseline="0" noProof="0" dirty="0" smtClean="0">
                <a:ln>
                  <a:noFill/>
                </a:ln>
                <a:solidFill>
                  <a:schemeClr val="tx1"/>
                </a:solidFill>
                <a:effectLst/>
                <a:uLnTx/>
                <a:uFillTx/>
                <a:latin typeface="+mn-lt"/>
                <a:ea typeface="+mn-ea"/>
                <a:cs typeface="+mn-cs"/>
              </a:rPr>
              <a:t>Poem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All the world's a stage,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And all the men and women merely players;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They have their exits and their entrances…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—William Shakespeare, As You Like It, 2/7</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514350" indent="-514350"/>
            <a:r>
              <a:rPr lang="en-US" sz="5400" b="1" dirty="0" smtClean="0">
                <a:ln/>
                <a:solidFill>
                  <a:schemeClr val="accent3"/>
                </a:solidFill>
              </a:rPr>
              <a:t>O</a:t>
            </a:r>
            <a:r>
              <a:rPr lang="en-US" b="1" dirty="0" smtClean="0">
                <a:ln/>
                <a:solidFill>
                  <a:schemeClr val="accent3"/>
                </a:solidFill>
              </a:rPr>
              <a:t>NOMATOPOEIA</a:t>
            </a:r>
            <a:endParaRPr lang="en-US" b="1" dirty="0">
              <a:ln/>
              <a:solidFill>
                <a:schemeClr val="accent3"/>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bg1"/>
                </a:solidFill>
              </a:rPr>
              <a:t>   A word expressing a sound.</a:t>
            </a:r>
          </a:p>
          <a:p>
            <a:r>
              <a:rPr lang="en-US" dirty="0" smtClean="0">
                <a:solidFill>
                  <a:schemeClr val="bg1"/>
                </a:solidFill>
              </a:rPr>
              <a:t> "BOOM!!!“</a:t>
            </a:r>
          </a:p>
          <a:p>
            <a:r>
              <a:rPr lang="en-US" dirty="0">
                <a:solidFill>
                  <a:schemeClr val="bg1"/>
                </a:solidFill>
              </a:rPr>
              <a:t>An </a:t>
            </a:r>
            <a:r>
              <a:rPr lang="en-US" b="1" dirty="0">
                <a:solidFill>
                  <a:schemeClr val="bg1"/>
                </a:solidFill>
              </a:rPr>
              <a:t>onomatopoeia</a:t>
            </a:r>
            <a:r>
              <a:rPr lang="en-US" dirty="0">
                <a:solidFill>
                  <a:schemeClr val="bg1"/>
                </a:solidFill>
              </a:rPr>
              <a:t> </a:t>
            </a:r>
            <a:r>
              <a:rPr lang="en-US" dirty="0" smtClean="0">
                <a:solidFill>
                  <a:schemeClr val="bg1"/>
                </a:solidFill>
              </a:rPr>
              <a:t> </a:t>
            </a:r>
            <a:r>
              <a:rPr lang="en-US" dirty="0">
                <a:solidFill>
                  <a:schemeClr val="bg1"/>
                </a:solidFill>
              </a:rPr>
              <a:t>is a word that phonetically imitates, resembles or suggests the sound that it describes. As an </a:t>
            </a:r>
            <a:r>
              <a:rPr lang="en-US" dirty="0" smtClean="0">
                <a:solidFill>
                  <a:schemeClr val="bg1"/>
                </a:solidFill>
              </a:rPr>
              <a:t>uncountable </a:t>
            </a:r>
            <a:r>
              <a:rPr lang="en-US" dirty="0">
                <a:solidFill>
                  <a:schemeClr val="bg1"/>
                </a:solidFill>
              </a:rPr>
              <a:t>noun, </a:t>
            </a:r>
            <a:r>
              <a:rPr lang="en-US" i="1" dirty="0">
                <a:solidFill>
                  <a:schemeClr val="bg1"/>
                </a:solidFill>
              </a:rPr>
              <a:t>onomatopoeia</a:t>
            </a:r>
            <a:r>
              <a:rPr lang="en-US" dirty="0">
                <a:solidFill>
                  <a:schemeClr val="bg1"/>
                </a:solidFill>
              </a:rPr>
              <a:t> refers to the property of such words. Common occurrences of onomatopoeia include animal noises such as "oink", "</a:t>
            </a:r>
            <a:r>
              <a:rPr lang="en-US" dirty="0" err="1">
                <a:solidFill>
                  <a:schemeClr val="bg1"/>
                </a:solidFill>
              </a:rPr>
              <a:t>miaow</a:t>
            </a:r>
            <a:r>
              <a:rPr lang="en-US" dirty="0">
                <a:solidFill>
                  <a:schemeClr val="bg1"/>
                </a:solidFill>
              </a:rPr>
              <a:t>" (or "meow"), "roar" and "chirp". </a:t>
            </a:r>
            <a:endParaRPr lang="en-US" dirty="0" smtClean="0">
              <a:solidFill>
                <a:schemeClr val="bg1"/>
              </a:solidFill>
            </a:endParaRPr>
          </a:p>
          <a:p>
            <a:endParaRPr lang="en-US" dirty="0" smtClean="0"/>
          </a:p>
          <a:p>
            <a:endParaRPr lang="en-US" dirty="0"/>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n/>
                <a:solidFill>
                  <a:schemeClr val="accent3"/>
                </a:solidFill>
              </a:rPr>
              <a:t>O</a:t>
            </a:r>
            <a:r>
              <a:rPr lang="en-US" b="1" dirty="0" smtClean="0">
                <a:ln/>
                <a:solidFill>
                  <a:schemeClr val="accent3"/>
                </a:solidFill>
              </a:rPr>
              <a:t>NOMATOPOEIA WORDS</a:t>
            </a:r>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chemeClr val="bg1"/>
                </a:solidFill>
              </a:rPr>
              <a:t>For animal sounds, </a:t>
            </a:r>
            <a:r>
              <a:rPr lang="en-US" dirty="0" smtClean="0">
                <a:solidFill>
                  <a:schemeClr val="bg1"/>
                </a:solidFill>
              </a:rPr>
              <a:t>words like</a:t>
            </a:r>
            <a:r>
              <a:rPr lang="en-US" dirty="0">
                <a:solidFill>
                  <a:schemeClr val="bg1"/>
                </a:solidFill>
              </a:rPr>
              <a:t> </a:t>
            </a:r>
            <a:r>
              <a:rPr lang="en-US" i="1" dirty="0" smtClean="0">
                <a:solidFill>
                  <a:schemeClr val="bg1"/>
                </a:solidFill>
              </a:rPr>
              <a:t>quack</a:t>
            </a:r>
            <a:r>
              <a:rPr lang="en-US" dirty="0">
                <a:solidFill>
                  <a:schemeClr val="bg1"/>
                </a:solidFill>
              </a:rPr>
              <a:t> </a:t>
            </a:r>
            <a:r>
              <a:rPr lang="en-US" dirty="0" smtClean="0">
                <a:solidFill>
                  <a:schemeClr val="bg1"/>
                </a:solidFill>
              </a:rPr>
              <a:t>(duck),</a:t>
            </a:r>
            <a:r>
              <a:rPr lang="en-US" dirty="0">
                <a:solidFill>
                  <a:schemeClr val="bg1"/>
                </a:solidFill>
              </a:rPr>
              <a:t> </a:t>
            </a:r>
            <a:r>
              <a:rPr lang="en-US" i="1" dirty="0">
                <a:solidFill>
                  <a:schemeClr val="bg1"/>
                </a:solidFill>
              </a:rPr>
              <a:t>moo</a:t>
            </a:r>
            <a:r>
              <a:rPr lang="en-US" dirty="0">
                <a:solidFill>
                  <a:schemeClr val="bg1"/>
                </a:solidFill>
              </a:rPr>
              <a:t> (cow), </a:t>
            </a:r>
            <a:r>
              <a:rPr lang="en-US" i="1" dirty="0">
                <a:solidFill>
                  <a:schemeClr val="bg1"/>
                </a:solidFill>
              </a:rPr>
              <a:t>bark</a:t>
            </a:r>
            <a:r>
              <a:rPr lang="en-US" dirty="0">
                <a:solidFill>
                  <a:schemeClr val="bg1"/>
                </a:solidFill>
              </a:rPr>
              <a:t> or </a:t>
            </a:r>
            <a:r>
              <a:rPr lang="en-US" i="1" dirty="0">
                <a:solidFill>
                  <a:schemeClr val="bg1"/>
                </a:solidFill>
              </a:rPr>
              <a:t>woof</a:t>
            </a:r>
            <a:r>
              <a:rPr lang="en-US" dirty="0">
                <a:solidFill>
                  <a:schemeClr val="bg1"/>
                </a:solidFill>
              </a:rPr>
              <a:t> (dog), </a:t>
            </a:r>
            <a:r>
              <a:rPr lang="en-US" i="1" dirty="0">
                <a:solidFill>
                  <a:schemeClr val="bg1"/>
                </a:solidFill>
              </a:rPr>
              <a:t>roar</a:t>
            </a:r>
            <a:r>
              <a:rPr lang="en-US" dirty="0">
                <a:solidFill>
                  <a:schemeClr val="bg1"/>
                </a:solidFill>
              </a:rPr>
              <a:t> (lion), </a:t>
            </a:r>
            <a:r>
              <a:rPr lang="en-US" i="1" dirty="0">
                <a:solidFill>
                  <a:schemeClr val="bg1"/>
                </a:solidFill>
              </a:rPr>
              <a:t>meow</a:t>
            </a:r>
            <a:r>
              <a:rPr lang="en-US" dirty="0">
                <a:solidFill>
                  <a:schemeClr val="bg1"/>
                </a:solidFill>
              </a:rPr>
              <a:t>/</a:t>
            </a:r>
            <a:r>
              <a:rPr lang="en-US" i="1" dirty="0" err="1">
                <a:solidFill>
                  <a:schemeClr val="bg1"/>
                </a:solidFill>
              </a:rPr>
              <a:t>miaow</a:t>
            </a:r>
            <a:r>
              <a:rPr lang="en-US" dirty="0">
                <a:solidFill>
                  <a:schemeClr val="bg1"/>
                </a:solidFill>
              </a:rPr>
              <a:t> or </a:t>
            </a:r>
            <a:r>
              <a:rPr lang="en-US" i="1" dirty="0">
                <a:solidFill>
                  <a:schemeClr val="bg1"/>
                </a:solidFill>
              </a:rPr>
              <a:t>purr</a:t>
            </a:r>
            <a:r>
              <a:rPr lang="en-US" dirty="0">
                <a:solidFill>
                  <a:schemeClr val="bg1"/>
                </a:solidFill>
              </a:rPr>
              <a:t> (cat), </a:t>
            </a:r>
            <a:r>
              <a:rPr lang="en-US" i="1" dirty="0">
                <a:solidFill>
                  <a:schemeClr val="bg1"/>
                </a:solidFill>
              </a:rPr>
              <a:t>cluck</a:t>
            </a:r>
            <a:r>
              <a:rPr lang="en-US" dirty="0">
                <a:solidFill>
                  <a:schemeClr val="bg1"/>
                </a:solidFill>
              </a:rPr>
              <a:t> (chicken) and </a:t>
            </a:r>
            <a:r>
              <a:rPr lang="en-US" i="1" dirty="0">
                <a:solidFill>
                  <a:schemeClr val="bg1"/>
                </a:solidFill>
              </a:rPr>
              <a:t>baa</a:t>
            </a:r>
            <a:r>
              <a:rPr lang="en-US" dirty="0">
                <a:solidFill>
                  <a:schemeClr val="bg1"/>
                </a:solidFill>
              </a:rPr>
              <a:t> (sheep) are typically used in English (both as nouns and as verbs).</a:t>
            </a:r>
          </a:p>
          <a:p>
            <a:r>
              <a:rPr lang="en-US" dirty="0">
                <a:solidFill>
                  <a:schemeClr val="bg1"/>
                </a:solidFill>
              </a:rPr>
              <a:t>Some languages flexibly integrate onomatopoeic words into their structure. This may evolve into a new word, up to the point that it is no longer recognized as onomatopoeia. One example is English "bleat" for the sheep noise: in medieval times it was pronounced approximately as "</a:t>
            </a:r>
            <a:r>
              <a:rPr lang="en-US" dirty="0" err="1">
                <a:solidFill>
                  <a:schemeClr val="bg1"/>
                </a:solidFill>
              </a:rPr>
              <a:t>blairt</a:t>
            </a:r>
            <a:r>
              <a:rPr lang="en-US" dirty="0">
                <a:solidFill>
                  <a:schemeClr val="bg1"/>
                </a:solidFill>
              </a:rPr>
              <a:t>" (but without an R-component), or "</a:t>
            </a:r>
            <a:r>
              <a:rPr lang="en-US" dirty="0" err="1">
                <a:solidFill>
                  <a:schemeClr val="bg1"/>
                </a:solidFill>
              </a:rPr>
              <a:t>blet</a:t>
            </a:r>
            <a:r>
              <a:rPr lang="en-US" dirty="0">
                <a:solidFill>
                  <a:schemeClr val="bg1"/>
                </a:solidFill>
              </a:rPr>
              <a:t>" with the vowel drawled, which more closely resembles a sheep noise than the modern pronunciation.</a:t>
            </a:r>
          </a:p>
          <a:p>
            <a:r>
              <a:rPr lang="en-US" dirty="0">
                <a:solidFill>
                  <a:schemeClr val="bg1"/>
                </a:solidFill>
              </a:rPr>
              <a:t>An example of the opposite case is "cuckoo", which, due to continuous familiarity with the bird noise down the centuries, has kept approximately the same pronunciation as in Anglo-Saxon times and its vowels have not changed as they have in the word </a:t>
            </a:r>
            <a:r>
              <a:rPr lang="en-US" i="1" dirty="0">
                <a:solidFill>
                  <a:schemeClr val="bg1"/>
                </a:solidFill>
              </a:rPr>
              <a:t>furrow</a:t>
            </a:r>
            <a:endParaRPr lang="en-US" dirty="0">
              <a:solidFill>
                <a:schemeClr val="bg1"/>
              </a:solidFill>
            </a:endParaRPr>
          </a:p>
          <a:p>
            <a:endParaRPr lang="en-US" dirty="0">
              <a:solidFill>
                <a:schemeClr val="bg1"/>
              </a:solidFill>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TotalTime>
  <Words>1226</Words>
  <Application>Microsoft Office PowerPoint</Application>
  <PresentationFormat>On-screen Show (4:3)</PresentationFormat>
  <Paragraphs>113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Figures Of Speech</vt:lpstr>
      <vt:lpstr>Introduction</vt:lpstr>
      <vt:lpstr>Slide 3</vt:lpstr>
      <vt:lpstr>SIMILE</vt:lpstr>
      <vt:lpstr>Slide 5</vt:lpstr>
      <vt:lpstr>METAPHOR</vt:lpstr>
      <vt:lpstr>METAPHOR IN USED IN</vt:lpstr>
      <vt:lpstr>ONOMATOPOEIA</vt:lpstr>
      <vt:lpstr>ONOMATOPOEIA WORDS</vt:lpstr>
      <vt:lpstr>PERSONIFICATION</vt:lpstr>
      <vt:lpstr>PERSONIFICATION IS USED IN</vt:lpstr>
      <vt:lpstr>ALLITERATION</vt:lpstr>
      <vt:lpstr>ALLITERATION IS USED IN</vt:lpstr>
      <vt:lpstr>SYNECDOCHE</vt:lpstr>
      <vt:lpstr>SUBMERGED METAPHOR</vt:lpstr>
      <vt:lpstr>HYPERBOLE</vt:lpstr>
      <vt:lpstr>HYPERBOLE IS USED 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Of Speech</dc:title>
  <dc:creator>lenovo</dc:creator>
  <cp:lastModifiedBy>sns</cp:lastModifiedBy>
  <cp:revision>39</cp:revision>
  <dcterms:created xsi:type="dcterms:W3CDTF">2017-10-08T02:38:36Z</dcterms:created>
  <dcterms:modified xsi:type="dcterms:W3CDTF">2019-06-20T07:15:55Z</dcterms:modified>
</cp:coreProperties>
</file>